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80" r:id="rId8"/>
    <p:sldId id="284" r:id="rId9"/>
    <p:sldId id="285" r:id="rId10"/>
    <p:sldId id="281" r:id="rId11"/>
    <p:sldId id="283" r:id="rId12"/>
    <p:sldId id="303" r:id="rId13"/>
    <p:sldId id="304" r:id="rId14"/>
    <p:sldId id="286" r:id="rId15"/>
    <p:sldId id="287" r:id="rId16"/>
    <p:sldId id="306" r:id="rId17"/>
    <p:sldId id="264" r:id="rId18"/>
    <p:sldId id="265" r:id="rId19"/>
    <p:sldId id="288" r:id="rId20"/>
    <p:sldId id="289" r:id="rId21"/>
    <p:sldId id="266" r:id="rId22"/>
    <p:sldId id="267" r:id="rId23"/>
    <p:sldId id="268" r:id="rId24"/>
    <p:sldId id="269" r:id="rId25"/>
    <p:sldId id="270" r:id="rId26"/>
    <p:sldId id="271" r:id="rId27"/>
    <p:sldId id="272" r:id="rId28"/>
    <p:sldId id="273" r:id="rId29"/>
    <p:sldId id="300" r:id="rId30"/>
    <p:sldId id="301" r:id="rId31"/>
    <p:sldId id="276" r:id="rId32"/>
    <p:sldId id="278" r:id="rId33"/>
    <p:sldId id="279" r:id="rId34"/>
    <p:sldId id="290" r:id="rId35"/>
    <p:sldId id="291" r:id="rId36"/>
    <p:sldId id="292" r:id="rId37"/>
    <p:sldId id="293" r:id="rId38"/>
    <p:sldId id="294" r:id="rId39"/>
    <p:sldId id="295" r:id="rId40"/>
    <p:sldId id="296" r:id="rId41"/>
    <p:sldId id="297" r:id="rId42"/>
    <p:sldId id="298" r:id="rId43"/>
    <p:sldId id="30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A7CE12C-D719-49A5-A5AF-94381D641E0E}"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67DF59-F1AA-4D3E-A9AD-D8F0C10C6CB7}" type="slidenum">
              <a:rPr lang="en-GB" smtClean="0"/>
              <a:t>‹#›</a:t>
            </a:fld>
            <a:endParaRPr lang="en-GB"/>
          </a:p>
        </p:txBody>
      </p:sp>
    </p:spTree>
    <p:extLst>
      <p:ext uri="{BB962C8B-B14F-4D97-AF65-F5344CB8AC3E}">
        <p14:creationId xmlns:p14="http://schemas.microsoft.com/office/powerpoint/2010/main" val="324071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7CE12C-D719-49A5-A5AF-94381D641E0E}"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67DF59-F1AA-4D3E-A9AD-D8F0C10C6CB7}" type="slidenum">
              <a:rPr lang="en-GB" smtClean="0"/>
              <a:t>‹#›</a:t>
            </a:fld>
            <a:endParaRPr lang="en-GB"/>
          </a:p>
        </p:txBody>
      </p:sp>
    </p:spTree>
    <p:extLst>
      <p:ext uri="{BB962C8B-B14F-4D97-AF65-F5344CB8AC3E}">
        <p14:creationId xmlns:p14="http://schemas.microsoft.com/office/powerpoint/2010/main" val="1619886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7CE12C-D719-49A5-A5AF-94381D641E0E}"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67DF59-F1AA-4D3E-A9AD-D8F0C10C6CB7}" type="slidenum">
              <a:rPr lang="en-GB" smtClean="0"/>
              <a:t>‹#›</a:t>
            </a:fld>
            <a:endParaRPr lang="en-GB"/>
          </a:p>
        </p:txBody>
      </p:sp>
    </p:spTree>
    <p:extLst>
      <p:ext uri="{BB962C8B-B14F-4D97-AF65-F5344CB8AC3E}">
        <p14:creationId xmlns:p14="http://schemas.microsoft.com/office/powerpoint/2010/main" val="1750675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7CE12C-D719-49A5-A5AF-94381D641E0E}"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67DF59-F1AA-4D3E-A9AD-D8F0C10C6CB7}" type="slidenum">
              <a:rPr lang="en-GB" smtClean="0"/>
              <a:t>‹#›</a:t>
            </a:fld>
            <a:endParaRPr lang="en-GB"/>
          </a:p>
        </p:txBody>
      </p:sp>
    </p:spTree>
    <p:extLst>
      <p:ext uri="{BB962C8B-B14F-4D97-AF65-F5344CB8AC3E}">
        <p14:creationId xmlns:p14="http://schemas.microsoft.com/office/powerpoint/2010/main" val="2653621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7CE12C-D719-49A5-A5AF-94381D641E0E}"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67DF59-F1AA-4D3E-A9AD-D8F0C10C6CB7}" type="slidenum">
              <a:rPr lang="en-GB" smtClean="0"/>
              <a:t>‹#›</a:t>
            </a:fld>
            <a:endParaRPr lang="en-GB"/>
          </a:p>
        </p:txBody>
      </p:sp>
    </p:spTree>
    <p:extLst>
      <p:ext uri="{BB962C8B-B14F-4D97-AF65-F5344CB8AC3E}">
        <p14:creationId xmlns:p14="http://schemas.microsoft.com/office/powerpoint/2010/main" val="3671632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A7CE12C-D719-49A5-A5AF-94381D641E0E}" type="datetimeFigureOut">
              <a:rPr lang="en-GB" smtClean="0"/>
              <a:t>11/11/2022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67DF59-F1AA-4D3E-A9AD-D8F0C10C6CB7}" type="slidenum">
              <a:rPr lang="en-GB" smtClean="0"/>
              <a:t>‹#›</a:t>
            </a:fld>
            <a:endParaRPr lang="en-GB"/>
          </a:p>
        </p:txBody>
      </p:sp>
    </p:spTree>
    <p:extLst>
      <p:ext uri="{BB962C8B-B14F-4D97-AF65-F5344CB8AC3E}">
        <p14:creationId xmlns:p14="http://schemas.microsoft.com/office/powerpoint/2010/main" val="175188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A7CE12C-D719-49A5-A5AF-94381D641E0E}" type="datetimeFigureOut">
              <a:rPr lang="en-GB" smtClean="0"/>
              <a:t>11/11/2022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67DF59-F1AA-4D3E-A9AD-D8F0C10C6CB7}" type="slidenum">
              <a:rPr lang="en-GB" smtClean="0"/>
              <a:t>‹#›</a:t>
            </a:fld>
            <a:endParaRPr lang="en-GB"/>
          </a:p>
        </p:txBody>
      </p:sp>
    </p:spTree>
    <p:extLst>
      <p:ext uri="{BB962C8B-B14F-4D97-AF65-F5344CB8AC3E}">
        <p14:creationId xmlns:p14="http://schemas.microsoft.com/office/powerpoint/2010/main" val="138039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A7CE12C-D719-49A5-A5AF-94381D641E0E}" type="datetimeFigureOut">
              <a:rPr lang="en-GB" smtClean="0"/>
              <a:t>11/11/2022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67DF59-F1AA-4D3E-A9AD-D8F0C10C6CB7}" type="slidenum">
              <a:rPr lang="en-GB" smtClean="0"/>
              <a:t>‹#›</a:t>
            </a:fld>
            <a:endParaRPr lang="en-GB"/>
          </a:p>
        </p:txBody>
      </p:sp>
    </p:spTree>
    <p:extLst>
      <p:ext uri="{BB962C8B-B14F-4D97-AF65-F5344CB8AC3E}">
        <p14:creationId xmlns:p14="http://schemas.microsoft.com/office/powerpoint/2010/main" val="1608308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7CE12C-D719-49A5-A5AF-94381D641E0E}" type="datetimeFigureOut">
              <a:rPr lang="en-GB" smtClean="0"/>
              <a:t>11/11/2022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67DF59-F1AA-4D3E-A9AD-D8F0C10C6CB7}" type="slidenum">
              <a:rPr lang="en-GB" smtClean="0"/>
              <a:t>‹#›</a:t>
            </a:fld>
            <a:endParaRPr lang="en-GB"/>
          </a:p>
        </p:txBody>
      </p:sp>
    </p:spTree>
    <p:extLst>
      <p:ext uri="{BB962C8B-B14F-4D97-AF65-F5344CB8AC3E}">
        <p14:creationId xmlns:p14="http://schemas.microsoft.com/office/powerpoint/2010/main" val="1360878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7CE12C-D719-49A5-A5AF-94381D641E0E}" type="datetimeFigureOut">
              <a:rPr lang="en-GB" smtClean="0"/>
              <a:t>11/11/2022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67DF59-F1AA-4D3E-A9AD-D8F0C10C6CB7}" type="slidenum">
              <a:rPr lang="en-GB" smtClean="0"/>
              <a:t>‹#›</a:t>
            </a:fld>
            <a:endParaRPr lang="en-GB"/>
          </a:p>
        </p:txBody>
      </p:sp>
    </p:spTree>
    <p:extLst>
      <p:ext uri="{BB962C8B-B14F-4D97-AF65-F5344CB8AC3E}">
        <p14:creationId xmlns:p14="http://schemas.microsoft.com/office/powerpoint/2010/main" val="1221983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7CE12C-D719-49A5-A5AF-94381D641E0E}" type="datetimeFigureOut">
              <a:rPr lang="en-GB" smtClean="0"/>
              <a:t>11/11/2022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67DF59-F1AA-4D3E-A9AD-D8F0C10C6CB7}" type="slidenum">
              <a:rPr lang="en-GB" smtClean="0"/>
              <a:t>‹#›</a:t>
            </a:fld>
            <a:endParaRPr lang="en-GB"/>
          </a:p>
        </p:txBody>
      </p:sp>
    </p:spTree>
    <p:extLst>
      <p:ext uri="{BB962C8B-B14F-4D97-AF65-F5344CB8AC3E}">
        <p14:creationId xmlns:p14="http://schemas.microsoft.com/office/powerpoint/2010/main" val="253468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7CE12C-D719-49A5-A5AF-94381D641E0E}" type="datetimeFigureOut">
              <a:rPr lang="en-GB" smtClean="0"/>
              <a:t>11/11/2022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7DF59-F1AA-4D3E-A9AD-D8F0C10C6CB7}" type="slidenum">
              <a:rPr lang="en-GB" smtClean="0"/>
              <a:t>‹#›</a:t>
            </a:fld>
            <a:endParaRPr lang="en-GB"/>
          </a:p>
        </p:txBody>
      </p:sp>
    </p:spTree>
    <p:extLst>
      <p:ext uri="{BB962C8B-B14F-4D97-AF65-F5344CB8AC3E}">
        <p14:creationId xmlns:p14="http://schemas.microsoft.com/office/powerpoint/2010/main" val="2882869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oddafrica.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Minority Language Project: EkeGusii Language</a:t>
            </a:r>
            <a:endParaRPr lang="en-GB" dirty="0"/>
          </a:p>
        </p:txBody>
      </p:sp>
      <p:sp>
        <p:nvSpPr>
          <p:cNvPr id="3" name="Subtitle 2"/>
          <p:cNvSpPr>
            <a:spLocks noGrp="1"/>
          </p:cNvSpPr>
          <p:nvPr>
            <p:ph type="subTitle" idx="1"/>
          </p:nvPr>
        </p:nvSpPr>
        <p:spPr/>
        <p:txBody>
          <a:bodyPr/>
          <a:lstStyle/>
          <a:p>
            <a:r>
              <a:rPr lang="en-GB" dirty="0" smtClean="0"/>
              <a:t>Peter </a:t>
            </a:r>
            <a:r>
              <a:rPr lang="en-GB" dirty="0" err="1" smtClean="0"/>
              <a:t>Nyansera</a:t>
            </a:r>
            <a:r>
              <a:rPr lang="en-GB" dirty="0" smtClean="0"/>
              <a:t> </a:t>
            </a:r>
            <a:r>
              <a:rPr lang="en-GB" dirty="0" err="1" smtClean="0"/>
              <a:t>Otieno</a:t>
            </a:r>
            <a:r>
              <a:rPr lang="en-GB" dirty="0" smtClean="0"/>
              <a:t>, </a:t>
            </a:r>
            <a:r>
              <a:rPr lang="en-GB" dirty="0" err="1" smtClean="0"/>
              <a:t>Ph.D</a:t>
            </a:r>
            <a:endParaRPr lang="en-GB" dirty="0"/>
          </a:p>
        </p:txBody>
      </p:sp>
    </p:spTree>
    <p:extLst>
      <p:ext uri="{BB962C8B-B14F-4D97-AF65-F5344CB8AC3E}">
        <p14:creationId xmlns:p14="http://schemas.microsoft.com/office/powerpoint/2010/main" val="3940807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150" y="220935"/>
            <a:ext cx="3695700" cy="64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904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084982"/>
          </a:xfrm>
        </p:spPr>
        <p:txBody>
          <a:bodyPr>
            <a:normAutofit fontScale="90000"/>
          </a:bodyPr>
          <a:lstStyle/>
          <a:p>
            <a:r>
              <a:rPr lang="en-GB" dirty="0" smtClean="0"/>
              <a:t>Children growing with grandparents in rural setting is getting rare</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553889"/>
            <a:ext cx="3456384" cy="525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6819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Vocabulary in various home chores for girls like these threshing finger millet </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1412776"/>
            <a:ext cx="4320480" cy="5445224"/>
          </a:xfrm>
          <a:prstGeom prst="rect">
            <a:avLst/>
          </a:prstGeom>
        </p:spPr>
      </p:pic>
    </p:spTree>
    <p:extLst>
      <p:ext uri="{BB962C8B-B14F-4D97-AF65-F5344CB8AC3E}">
        <p14:creationId xmlns:p14="http://schemas.microsoft.com/office/powerpoint/2010/main" val="1914928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Circumcision initiates (boys) shown how to fish in River </a:t>
            </a:r>
            <a:r>
              <a:rPr lang="en-GB" dirty="0" err="1" smtClean="0"/>
              <a:t>Gucha</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1412776"/>
            <a:ext cx="4248472" cy="5445224"/>
          </a:xfrm>
          <a:prstGeom prst="rect">
            <a:avLst/>
          </a:prstGeom>
        </p:spPr>
      </p:pic>
    </p:spTree>
    <p:extLst>
      <p:ext uri="{BB962C8B-B14F-4D97-AF65-F5344CB8AC3E}">
        <p14:creationId xmlns:p14="http://schemas.microsoft.com/office/powerpoint/2010/main" val="425484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Local food: Sweet potatoes, cassava and pumpkin leaves…are no longer grown</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039" y="1700808"/>
            <a:ext cx="3257550" cy="515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1764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852936"/>
            <a:ext cx="8229600" cy="1143000"/>
          </a:xfrm>
        </p:spPr>
        <p:txBody>
          <a:bodyPr>
            <a:normAutofit fontScale="90000"/>
          </a:bodyPr>
          <a:lstStyle/>
          <a:p>
            <a:r>
              <a:rPr lang="en-GB" dirty="0" smtClean="0"/>
              <a:t>Loss of flora and culturally significant shrines.</a:t>
            </a:r>
            <a:br>
              <a:rPr lang="en-GB" dirty="0" smtClean="0"/>
            </a:br>
            <a:r>
              <a:rPr lang="en-GB" dirty="0" smtClean="0"/>
              <a:t>On the background of the above picture is the legendary </a:t>
            </a:r>
            <a:r>
              <a:rPr lang="en-GB" dirty="0" err="1" smtClean="0"/>
              <a:t>Sameta</a:t>
            </a:r>
            <a:r>
              <a:rPr lang="en-GB" dirty="0" smtClean="0"/>
              <a:t> hill (one of the two most sacred hills of the Gusii), a place where rainmakers used to sacrifice during dry periods to beseech ancestors to send rain.</a:t>
            </a:r>
            <a:br>
              <a:rPr lang="en-GB" dirty="0" smtClean="0"/>
            </a:br>
            <a:r>
              <a:rPr lang="en-GB" dirty="0" smtClean="0"/>
              <a:t>All vocabulary related to these practices are lost as none practices such anymore.</a:t>
            </a:r>
            <a:endParaRPr lang="en-GB" dirty="0"/>
          </a:p>
        </p:txBody>
      </p:sp>
    </p:spTree>
    <p:extLst>
      <p:ext uri="{BB962C8B-B14F-4D97-AF65-F5344CB8AC3E}">
        <p14:creationId xmlns:p14="http://schemas.microsoft.com/office/powerpoint/2010/main" val="749993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It is more than cultural activities loss: it is language loss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European foods, education and religion have made Gusii cultural life and economy almost obsolete</a:t>
            </a:r>
          </a:p>
          <a:p>
            <a:r>
              <a:rPr lang="en-GB" dirty="0" smtClean="0"/>
              <a:t>This culture is dying with the lexicon items attached to it.</a:t>
            </a:r>
          </a:p>
          <a:p>
            <a:r>
              <a:rPr lang="en-GB" dirty="0" smtClean="0"/>
              <a:t>Such losses include traditional neurosurgery as you can watch on You Tube: </a:t>
            </a:r>
            <a:r>
              <a:rPr lang="en-GB" dirty="0" smtClean="0">
                <a:hlinkClick r:id="rId2"/>
              </a:rPr>
              <a:t>https://oddafrica.com</a:t>
            </a:r>
            <a:r>
              <a:rPr lang="en-GB" dirty="0" smtClean="0"/>
              <a:t> – A Kisii Traditional Healer Performing Brain Surgery (!!!Graphic content not appropriate to </a:t>
            </a:r>
            <a:r>
              <a:rPr lang="en-GB" smtClean="0"/>
              <a:t>some viewers)</a:t>
            </a:r>
            <a:endParaRPr lang="en-GB" dirty="0"/>
          </a:p>
        </p:txBody>
      </p:sp>
    </p:spTree>
    <p:extLst>
      <p:ext uri="{BB962C8B-B14F-4D97-AF65-F5344CB8AC3E}">
        <p14:creationId xmlns:p14="http://schemas.microsoft.com/office/powerpoint/2010/main" val="2617596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EkeGusii Sound system</a:t>
            </a:r>
            <a:endParaRPr lang="en-GB" dirty="0"/>
          </a:p>
        </p:txBody>
      </p:sp>
      <p:sp>
        <p:nvSpPr>
          <p:cNvPr id="3" name="Content Placeholder 2"/>
          <p:cNvSpPr>
            <a:spLocks noGrp="1"/>
          </p:cNvSpPr>
          <p:nvPr>
            <p:ph idx="1"/>
          </p:nvPr>
        </p:nvSpPr>
        <p:spPr/>
        <p:txBody>
          <a:bodyPr/>
          <a:lstStyle/>
          <a:p>
            <a:r>
              <a:rPr lang="en-US" dirty="0"/>
              <a:t>The sound system of Ekegusii can be analyzed from the segmental and suprasegmental perspectives. </a:t>
            </a:r>
            <a:endParaRPr lang="en-US" dirty="0" smtClean="0"/>
          </a:p>
          <a:p>
            <a:r>
              <a:rPr lang="en-US" dirty="0" smtClean="0"/>
              <a:t>A </a:t>
            </a:r>
            <a:r>
              <a:rPr lang="en-US" dirty="0"/>
              <a:t>segmental description </a:t>
            </a:r>
            <a:r>
              <a:rPr lang="en-US" dirty="0" smtClean="0"/>
              <a:t>- consonants</a:t>
            </a:r>
            <a:r>
              <a:rPr lang="en-US" dirty="0"/>
              <a:t>, vowels (</a:t>
            </a:r>
            <a:r>
              <a:rPr lang="en-US" dirty="0" err="1"/>
              <a:t>monophthongs</a:t>
            </a:r>
            <a:r>
              <a:rPr lang="en-US" dirty="0"/>
              <a:t>, diphthongs, and </a:t>
            </a:r>
            <a:r>
              <a:rPr lang="en-US" dirty="0" err="1"/>
              <a:t>triphthongs</a:t>
            </a:r>
            <a:r>
              <a:rPr lang="en-US" dirty="0" smtClean="0"/>
              <a:t>) </a:t>
            </a:r>
          </a:p>
          <a:p>
            <a:r>
              <a:rPr lang="en-US" dirty="0" err="1" smtClean="0"/>
              <a:t>Suprasegmentals</a:t>
            </a:r>
            <a:r>
              <a:rPr lang="en-US" dirty="0" smtClean="0"/>
              <a:t> - </a:t>
            </a:r>
            <a:r>
              <a:rPr lang="en-US" dirty="0"/>
              <a:t>tone, and syllable </a:t>
            </a:r>
            <a:r>
              <a:rPr lang="en-US" dirty="0" smtClean="0"/>
              <a:t>structure.</a:t>
            </a:r>
            <a:endParaRPr lang="en-GB" dirty="0"/>
          </a:p>
          <a:p>
            <a:endParaRPr lang="en-GB" dirty="0"/>
          </a:p>
        </p:txBody>
      </p:sp>
    </p:spTree>
    <p:extLst>
      <p:ext uri="{BB962C8B-B14F-4D97-AF65-F5344CB8AC3E}">
        <p14:creationId xmlns:p14="http://schemas.microsoft.com/office/powerpoint/2010/main" val="3051011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EkeGusii sound system: vowels</a:t>
            </a:r>
            <a:endParaRPr lang="en-GB" dirty="0"/>
          </a:p>
        </p:txBody>
      </p:sp>
      <p:sp>
        <p:nvSpPr>
          <p:cNvPr id="3" name="Content Placeholder 2"/>
          <p:cNvSpPr>
            <a:spLocks noGrp="1"/>
          </p:cNvSpPr>
          <p:nvPr>
            <p:ph idx="1"/>
          </p:nvPr>
        </p:nvSpPr>
        <p:spPr/>
        <p:txBody>
          <a:bodyPr>
            <a:normAutofit fontScale="85000" lnSpcReduction="10000"/>
          </a:bodyPr>
          <a:lstStyle/>
          <a:p>
            <a:r>
              <a:rPr lang="en-US" dirty="0" smtClean="0"/>
              <a:t>EkeGusii </a:t>
            </a:r>
            <a:r>
              <a:rPr lang="en-US" dirty="0"/>
              <a:t>has seven vowel phonemes </a:t>
            </a:r>
            <a:r>
              <a:rPr lang="en-US" dirty="0" smtClean="0"/>
              <a:t>with </a:t>
            </a:r>
            <a:r>
              <a:rPr lang="en-US" dirty="0"/>
              <a:t>a length distinction (for a deeper acoustic discussion on EkeGusii vowels see </a:t>
            </a:r>
            <a:r>
              <a:rPr lang="en-US" dirty="0" err="1"/>
              <a:t>Otieno</a:t>
            </a:r>
            <a:r>
              <a:rPr lang="en-US" dirty="0"/>
              <a:t> &amp; </a:t>
            </a:r>
            <a:r>
              <a:rPr lang="en-US" dirty="0" err="1"/>
              <a:t>Mecha</a:t>
            </a:r>
            <a:r>
              <a:rPr lang="en-US" dirty="0"/>
              <a:t>, 2019). That is, for every vowel phoneme, there is a corresponding long vowel counterpart. These vowels are /i e ɛ a ɔ o u /. The vowels are evenly distributed between the front and back distinction, that is, three front vowels /i e ɛ/, three back vowels /ɔ o u/, and one low, central vowel /a/. </a:t>
            </a:r>
            <a:endParaRPr lang="en-GB" dirty="0"/>
          </a:p>
          <a:p>
            <a:r>
              <a:rPr lang="en-GB" dirty="0" smtClean="0"/>
              <a:t>Their distribution on the vowel chart can be seen below</a:t>
            </a:r>
            <a:endParaRPr lang="en-GB" dirty="0"/>
          </a:p>
        </p:txBody>
      </p:sp>
    </p:spTree>
    <p:extLst>
      <p:ext uri="{BB962C8B-B14F-4D97-AF65-F5344CB8AC3E}">
        <p14:creationId xmlns:p14="http://schemas.microsoft.com/office/powerpoint/2010/main" val="34766820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EkeGusii Vowel chart (Source </a:t>
            </a:r>
            <a:r>
              <a:rPr lang="en-GB" dirty="0" err="1"/>
              <a:t>Otieno</a:t>
            </a:r>
            <a:r>
              <a:rPr lang="en-GB" dirty="0"/>
              <a:t>, 2020)</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0112" y="2158206"/>
            <a:ext cx="7343775"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958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p>
        </p:txBody>
      </p:sp>
      <p:sp>
        <p:nvSpPr>
          <p:cNvPr id="3" name="Content Placeholder 2"/>
          <p:cNvSpPr>
            <a:spLocks noGrp="1"/>
          </p:cNvSpPr>
          <p:nvPr>
            <p:ph idx="1"/>
          </p:nvPr>
        </p:nvSpPr>
        <p:spPr/>
        <p:txBody>
          <a:bodyPr>
            <a:normAutofit lnSpcReduction="10000"/>
          </a:bodyPr>
          <a:lstStyle/>
          <a:p>
            <a:r>
              <a:rPr lang="en-GB" dirty="0" smtClean="0"/>
              <a:t>EkeGusii language is classified as E42 as in Guthrie (1971). The </a:t>
            </a:r>
            <a:r>
              <a:rPr lang="en-GB" dirty="0" err="1" smtClean="0"/>
              <a:t>AbaGusii</a:t>
            </a:r>
            <a:r>
              <a:rPr lang="en-GB" dirty="0" smtClean="0"/>
              <a:t> or the Gusii people are geographically located on the South-West of Kenya. They occupy a fertile hilly country t</a:t>
            </a:r>
            <a:r>
              <a:rPr lang="en-GB" dirty="0"/>
              <a:t>hat is very </a:t>
            </a:r>
            <a:r>
              <a:rPr lang="en-GB" dirty="0" smtClean="0"/>
              <a:t>productive agriculturally.</a:t>
            </a:r>
          </a:p>
          <a:p>
            <a:r>
              <a:rPr lang="en-GB" dirty="0" smtClean="0"/>
              <a:t>Presently the Gusii occupy two counties, Kisii and </a:t>
            </a:r>
            <a:r>
              <a:rPr lang="en-GB" dirty="0" err="1" smtClean="0"/>
              <a:t>Nyamira</a:t>
            </a:r>
            <a:r>
              <a:rPr lang="en-GB" dirty="0" smtClean="0"/>
              <a:t>. This can be seen on the map below.</a:t>
            </a:r>
            <a:endParaRPr lang="en-GB" dirty="0"/>
          </a:p>
        </p:txBody>
      </p:sp>
    </p:spTree>
    <p:extLst>
      <p:ext uri="{BB962C8B-B14F-4D97-AF65-F5344CB8AC3E}">
        <p14:creationId xmlns:p14="http://schemas.microsoft.com/office/powerpoint/2010/main" val="2549798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EkeGusii Vowel chart (Source </a:t>
            </a:r>
            <a:r>
              <a:rPr lang="en-GB" dirty="0" err="1" smtClean="0"/>
              <a:t>Otieno</a:t>
            </a:r>
            <a:r>
              <a:rPr lang="en-GB" dirty="0" smtClean="0"/>
              <a:t>, 2020)</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9637" y="2248694"/>
            <a:ext cx="7324725"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210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Diphthongs</a:t>
            </a:r>
            <a:endParaRPr lang="en-GB" dirty="0"/>
          </a:p>
        </p:txBody>
      </p:sp>
      <p:sp>
        <p:nvSpPr>
          <p:cNvPr id="3" name="Content Placeholder 2"/>
          <p:cNvSpPr>
            <a:spLocks noGrp="1"/>
          </p:cNvSpPr>
          <p:nvPr>
            <p:ph idx="1"/>
          </p:nvPr>
        </p:nvSpPr>
        <p:spPr/>
        <p:txBody>
          <a:bodyPr>
            <a:normAutofit fontScale="70000" lnSpcReduction="20000"/>
          </a:bodyPr>
          <a:lstStyle/>
          <a:p>
            <a:r>
              <a:rPr lang="en-US" dirty="0" smtClean="0"/>
              <a:t>EkeGusii </a:t>
            </a:r>
            <a:r>
              <a:rPr lang="en-US" dirty="0"/>
              <a:t>diphthongs occur at the beginning, center, or end of a word. These sequences of vowels are very productive in </a:t>
            </a:r>
            <a:r>
              <a:rPr lang="en-US" dirty="0" smtClean="0"/>
              <a:t>EkeGusii as many </a:t>
            </a:r>
            <a:r>
              <a:rPr lang="en-US" dirty="0"/>
              <a:t>words have these </a:t>
            </a:r>
            <a:r>
              <a:rPr lang="en-US" dirty="0" smtClean="0"/>
              <a:t>diphthongs </a:t>
            </a:r>
            <a:r>
              <a:rPr lang="en-US" dirty="0"/>
              <a:t>as seen in the examples below.</a:t>
            </a:r>
            <a:endParaRPr lang="en-GB" dirty="0"/>
          </a:p>
          <a:p>
            <a:r>
              <a:rPr lang="en-US" b="1" dirty="0"/>
              <a:t>Diphthong 	</a:t>
            </a:r>
            <a:r>
              <a:rPr lang="en-US" b="1" dirty="0" smtClean="0"/>
              <a:t>Standard </a:t>
            </a:r>
            <a:r>
              <a:rPr lang="en-US" b="1" dirty="0"/>
              <a:t>orthography	Transcription		Gloss</a:t>
            </a:r>
            <a:endParaRPr lang="en-GB" dirty="0"/>
          </a:p>
          <a:p>
            <a:r>
              <a:rPr lang="en-US" dirty="0"/>
              <a:t>[</a:t>
            </a:r>
            <a:r>
              <a:rPr lang="en-US" dirty="0" err="1"/>
              <a:t>ae</a:t>
            </a:r>
            <a:r>
              <a:rPr lang="en-US" dirty="0"/>
              <a:t>]		</a:t>
            </a:r>
            <a:r>
              <a:rPr lang="en-US" dirty="0" err="1"/>
              <a:t>baete</a:t>
            </a:r>
            <a:r>
              <a:rPr lang="en-US" dirty="0"/>
              <a:t>			/ꞵ</a:t>
            </a:r>
            <a:r>
              <a:rPr lang="en-US" dirty="0" err="1"/>
              <a:t>aete</a:t>
            </a:r>
            <a:r>
              <a:rPr lang="en-US" dirty="0"/>
              <a:t>/		</a:t>
            </a:r>
            <a:r>
              <a:rPr lang="en-US" dirty="0" smtClean="0"/>
              <a:t>    (</a:t>
            </a:r>
            <a:r>
              <a:rPr lang="en-US" dirty="0"/>
              <a:t>they) pass</a:t>
            </a:r>
            <a:endParaRPr lang="en-GB" dirty="0"/>
          </a:p>
          <a:p>
            <a:r>
              <a:rPr lang="en-US" dirty="0"/>
              <a:t>[</a:t>
            </a:r>
            <a:r>
              <a:rPr lang="en-US" dirty="0" err="1"/>
              <a:t>aɛ</a:t>
            </a:r>
            <a:r>
              <a:rPr lang="en-US" dirty="0"/>
              <a:t>]		</a:t>
            </a:r>
            <a:r>
              <a:rPr lang="en-US" dirty="0" err="1" smtClean="0"/>
              <a:t>bae</a:t>
            </a:r>
            <a:r>
              <a:rPr lang="en-US" dirty="0"/>
              <a:t>			</a:t>
            </a:r>
            <a:r>
              <a:rPr lang="en-US" dirty="0" smtClean="0"/>
              <a:t>/</a:t>
            </a:r>
            <a:r>
              <a:rPr lang="en-US" dirty="0"/>
              <a:t>ꞵ</a:t>
            </a:r>
            <a:r>
              <a:rPr lang="en-US" dirty="0" err="1"/>
              <a:t>aɛ</a:t>
            </a:r>
            <a:r>
              <a:rPr lang="en-US" dirty="0"/>
              <a:t>/		</a:t>
            </a:r>
            <a:r>
              <a:rPr lang="en-US" dirty="0" smtClean="0"/>
              <a:t>    (</a:t>
            </a:r>
            <a:r>
              <a:rPr lang="en-US" dirty="0"/>
              <a:t>they) give</a:t>
            </a:r>
            <a:endParaRPr lang="en-GB" dirty="0"/>
          </a:p>
          <a:p>
            <a:r>
              <a:rPr lang="en-US" dirty="0"/>
              <a:t>[</a:t>
            </a:r>
            <a:r>
              <a:rPr lang="en-US" dirty="0" err="1"/>
              <a:t>ai</a:t>
            </a:r>
            <a:r>
              <a:rPr lang="en-US" dirty="0"/>
              <a:t>]		</a:t>
            </a:r>
            <a:r>
              <a:rPr lang="en-US" dirty="0" err="1" smtClean="0"/>
              <a:t>kai</a:t>
            </a:r>
            <a:r>
              <a:rPr lang="en-US" dirty="0"/>
              <a:t>			</a:t>
            </a:r>
            <a:r>
              <a:rPr lang="en-US" dirty="0" smtClean="0"/>
              <a:t>/</a:t>
            </a:r>
            <a:r>
              <a:rPr lang="en-US" dirty="0" err="1"/>
              <a:t>kai</a:t>
            </a:r>
            <a:r>
              <a:rPr lang="en-US" dirty="0"/>
              <a:t>/			where</a:t>
            </a:r>
            <a:endParaRPr lang="en-GB" dirty="0"/>
          </a:p>
          <a:p>
            <a:r>
              <a:rPr lang="en-US" dirty="0"/>
              <a:t>[</a:t>
            </a:r>
            <a:r>
              <a:rPr lang="en-US" dirty="0" err="1"/>
              <a:t>ao</a:t>
            </a:r>
            <a:r>
              <a:rPr lang="en-US" dirty="0"/>
              <a:t>]		</a:t>
            </a:r>
            <a:r>
              <a:rPr lang="en-US" dirty="0" err="1" smtClean="0"/>
              <a:t>kwao</a:t>
            </a:r>
            <a:r>
              <a:rPr lang="en-US" dirty="0"/>
              <a:t>			</a:t>
            </a:r>
            <a:r>
              <a:rPr lang="en-US" dirty="0" smtClean="0"/>
              <a:t>/</a:t>
            </a:r>
            <a:r>
              <a:rPr lang="en-US" dirty="0" err="1"/>
              <a:t>kwao</a:t>
            </a:r>
            <a:r>
              <a:rPr lang="en-US" dirty="0"/>
              <a:t>/		</a:t>
            </a:r>
            <a:r>
              <a:rPr lang="en-US" dirty="0" smtClean="0"/>
              <a:t>   yours </a:t>
            </a:r>
            <a:r>
              <a:rPr lang="en-US" dirty="0"/>
              <a:t>(land)</a:t>
            </a:r>
            <a:endParaRPr lang="en-GB" dirty="0"/>
          </a:p>
          <a:p>
            <a:r>
              <a:rPr lang="en-US" dirty="0"/>
              <a:t>[</a:t>
            </a:r>
            <a:r>
              <a:rPr lang="en-US" dirty="0" err="1"/>
              <a:t>aɔ</a:t>
            </a:r>
            <a:r>
              <a:rPr lang="en-US" dirty="0"/>
              <a:t>]		</a:t>
            </a:r>
            <a:r>
              <a:rPr lang="en-US" dirty="0" err="1" smtClean="0"/>
              <a:t>maoto</a:t>
            </a:r>
            <a:r>
              <a:rPr lang="en-US" dirty="0"/>
              <a:t>			</a:t>
            </a:r>
            <a:r>
              <a:rPr lang="en-US" dirty="0" smtClean="0"/>
              <a:t>/</a:t>
            </a:r>
            <a:r>
              <a:rPr lang="en-US" dirty="0" err="1"/>
              <a:t>maɔtɔ</a:t>
            </a:r>
            <a:r>
              <a:rPr lang="en-US" dirty="0"/>
              <a:t>/	 </a:t>
            </a:r>
            <a:r>
              <a:rPr lang="en-US" dirty="0" smtClean="0"/>
              <a:t>        name </a:t>
            </a:r>
            <a:r>
              <a:rPr lang="en-US" dirty="0"/>
              <a:t>of a person</a:t>
            </a:r>
            <a:endParaRPr lang="en-GB" dirty="0"/>
          </a:p>
          <a:p>
            <a:endParaRPr lang="en-GB" dirty="0"/>
          </a:p>
        </p:txBody>
      </p:sp>
    </p:spTree>
    <p:extLst>
      <p:ext uri="{BB962C8B-B14F-4D97-AF65-F5344CB8AC3E}">
        <p14:creationId xmlns:p14="http://schemas.microsoft.com/office/powerpoint/2010/main" val="1760188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Diphthongs</a:t>
            </a:r>
            <a:endParaRPr lang="en-GB" dirty="0"/>
          </a:p>
        </p:txBody>
      </p:sp>
      <p:sp>
        <p:nvSpPr>
          <p:cNvPr id="3" name="Content Placeholder 2"/>
          <p:cNvSpPr>
            <a:spLocks noGrp="1"/>
          </p:cNvSpPr>
          <p:nvPr>
            <p:ph idx="1"/>
          </p:nvPr>
        </p:nvSpPr>
        <p:spPr/>
        <p:txBody>
          <a:bodyPr>
            <a:normAutofit fontScale="70000" lnSpcReduction="20000"/>
          </a:bodyPr>
          <a:lstStyle/>
          <a:p>
            <a:r>
              <a:rPr lang="en-US" b="1" dirty="0"/>
              <a:t>Diphthong 	</a:t>
            </a:r>
            <a:r>
              <a:rPr lang="en-US" b="1" dirty="0" smtClean="0"/>
              <a:t>orthography</a:t>
            </a:r>
            <a:r>
              <a:rPr lang="en-US" b="1" dirty="0"/>
              <a:t>	Transcription		Gloss</a:t>
            </a:r>
            <a:endParaRPr lang="en-GB" dirty="0"/>
          </a:p>
          <a:p>
            <a:r>
              <a:rPr lang="en-US" dirty="0" smtClean="0"/>
              <a:t>[</a:t>
            </a:r>
            <a:r>
              <a:rPr lang="en-US" dirty="0"/>
              <a:t>au]		</a:t>
            </a:r>
            <a:r>
              <a:rPr lang="en-US" dirty="0" err="1" smtClean="0"/>
              <a:t>mauti</a:t>
            </a:r>
            <a:r>
              <a:rPr lang="en-US" dirty="0"/>
              <a:t>		</a:t>
            </a:r>
            <a:r>
              <a:rPr lang="en-US" dirty="0" smtClean="0"/>
              <a:t>/</a:t>
            </a:r>
            <a:r>
              <a:rPr lang="en-US" dirty="0" err="1"/>
              <a:t>mauti</a:t>
            </a:r>
            <a:r>
              <a:rPr lang="en-US" dirty="0"/>
              <a:t>/		</a:t>
            </a:r>
            <a:r>
              <a:rPr lang="en-US" dirty="0" smtClean="0"/>
              <a:t>name </a:t>
            </a:r>
            <a:r>
              <a:rPr lang="en-US" dirty="0"/>
              <a:t>of a person</a:t>
            </a:r>
            <a:endParaRPr lang="en-GB" dirty="0"/>
          </a:p>
          <a:p>
            <a:r>
              <a:rPr lang="en-US" dirty="0"/>
              <a:t>[</a:t>
            </a:r>
            <a:r>
              <a:rPr lang="en-US" dirty="0" err="1"/>
              <a:t>ea</a:t>
            </a:r>
            <a:r>
              <a:rPr lang="en-US" dirty="0"/>
              <a:t>]		</a:t>
            </a:r>
            <a:r>
              <a:rPr lang="en-US" dirty="0" err="1" smtClean="0"/>
              <a:t>eanga</a:t>
            </a:r>
            <a:r>
              <a:rPr lang="en-US" dirty="0"/>
              <a:t>		</a:t>
            </a:r>
            <a:r>
              <a:rPr lang="en-US" dirty="0" smtClean="0"/>
              <a:t>/</a:t>
            </a:r>
            <a:r>
              <a:rPr lang="en-US" dirty="0" err="1"/>
              <a:t>eaŋa</a:t>
            </a:r>
            <a:r>
              <a:rPr lang="en-US" dirty="0"/>
              <a:t>/			cloth</a:t>
            </a:r>
            <a:endParaRPr lang="en-GB" dirty="0"/>
          </a:p>
          <a:p>
            <a:r>
              <a:rPr lang="en-US" dirty="0"/>
              <a:t>[</a:t>
            </a:r>
            <a:r>
              <a:rPr lang="en-US" dirty="0" err="1"/>
              <a:t>ei</a:t>
            </a:r>
            <a:r>
              <a:rPr lang="en-US" dirty="0"/>
              <a:t>]		</a:t>
            </a:r>
            <a:r>
              <a:rPr lang="en-US" dirty="0" err="1" smtClean="0"/>
              <a:t>egeitano</a:t>
            </a:r>
            <a:r>
              <a:rPr lang="en-US" dirty="0"/>
              <a:t>	</a:t>
            </a:r>
            <a:r>
              <a:rPr lang="en-US" dirty="0" smtClean="0"/>
              <a:t>/</a:t>
            </a:r>
            <a:r>
              <a:rPr lang="en-US" dirty="0" err="1"/>
              <a:t>eɣeitanɔ</a:t>
            </a:r>
            <a:r>
              <a:rPr lang="en-US" dirty="0"/>
              <a:t>/		strife/conflict</a:t>
            </a:r>
            <a:endParaRPr lang="en-GB" dirty="0"/>
          </a:p>
          <a:p>
            <a:r>
              <a:rPr lang="en-US" dirty="0"/>
              <a:t>[</a:t>
            </a:r>
            <a:r>
              <a:rPr lang="en-US" dirty="0" err="1"/>
              <a:t>eo</a:t>
            </a:r>
            <a:r>
              <a:rPr lang="en-US" dirty="0"/>
              <a:t>]		</a:t>
            </a:r>
            <a:r>
              <a:rPr lang="en-US" dirty="0" err="1" smtClean="0"/>
              <a:t>ekeonga</a:t>
            </a:r>
            <a:r>
              <a:rPr lang="en-US" dirty="0"/>
              <a:t>	</a:t>
            </a:r>
            <a:r>
              <a:rPr lang="en-US" dirty="0" smtClean="0"/>
              <a:t>/</a:t>
            </a:r>
            <a:r>
              <a:rPr lang="en-US" dirty="0" err="1"/>
              <a:t>ekeoŋa</a:t>
            </a:r>
            <a:r>
              <a:rPr lang="en-US" dirty="0"/>
              <a:t>/		fish </a:t>
            </a:r>
            <a:r>
              <a:rPr lang="en-US" dirty="0" smtClean="0"/>
              <a:t>trap/net</a:t>
            </a:r>
            <a:endParaRPr lang="en-GB" dirty="0"/>
          </a:p>
          <a:p>
            <a:r>
              <a:rPr lang="en-US" dirty="0"/>
              <a:t>[</a:t>
            </a:r>
            <a:r>
              <a:rPr lang="en-US" dirty="0" err="1"/>
              <a:t>eu</a:t>
            </a:r>
            <a:r>
              <a:rPr lang="en-US" dirty="0"/>
              <a:t>]		</a:t>
            </a:r>
            <a:r>
              <a:rPr lang="en-US" dirty="0" err="1" smtClean="0"/>
              <a:t>eura</a:t>
            </a:r>
            <a:r>
              <a:rPr lang="en-US" dirty="0"/>
              <a:t>		</a:t>
            </a:r>
            <a:r>
              <a:rPr lang="en-US" dirty="0" smtClean="0"/>
              <a:t>/</a:t>
            </a:r>
            <a:r>
              <a:rPr lang="en-US" dirty="0" err="1"/>
              <a:t>euɾa</a:t>
            </a:r>
            <a:r>
              <a:rPr lang="en-US" dirty="0"/>
              <a:t>/	  </a:t>
            </a:r>
            <a:r>
              <a:rPr lang="en-US" dirty="0" smtClean="0"/>
              <a:t>undigested </a:t>
            </a:r>
            <a:r>
              <a:rPr lang="en-US" dirty="0"/>
              <a:t>stomach contents</a:t>
            </a:r>
            <a:endParaRPr lang="en-GB" dirty="0"/>
          </a:p>
          <a:p>
            <a:r>
              <a:rPr lang="en-US" dirty="0"/>
              <a:t>[</a:t>
            </a:r>
            <a:r>
              <a:rPr lang="en-US" dirty="0" err="1"/>
              <a:t>ɛɔ</a:t>
            </a:r>
            <a:r>
              <a:rPr lang="en-US" dirty="0"/>
              <a:t>]		</a:t>
            </a:r>
            <a:r>
              <a:rPr lang="en-US" dirty="0" err="1" smtClean="0"/>
              <a:t>eome</a:t>
            </a:r>
            <a:r>
              <a:rPr lang="en-US" dirty="0"/>
              <a:t>		</a:t>
            </a:r>
            <a:r>
              <a:rPr lang="en-US" dirty="0" smtClean="0"/>
              <a:t>/</a:t>
            </a:r>
            <a:r>
              <a:rPr lang="en-US" dirty="0" err="1"/>
              <a:t>ɛɔmɛ</a:t>
            </a:r>
            <a:r>
              <a:rPr lang="en-US" dirty="0"/>
              <a:t>/			smear oneself</a:t>
            </a:r>
            <a:endParaRPr lang="en-GB" dirty="0"/>
          </a:p>
          <a:p>
            <a:r>
              <a:rPr lang="en-US" dirty="0"/>
              <a:t>[</a:t>
            </a:r>
            <a:r>
              <a:rPr lang="en-US" dirty="0" err="1"/>
              <a:t>ia</a:t>
            </a:r>
            <a:r>
              <a:rPr lang="en-US" dirty="0"/>
              <a:t>]		</a:t>
            </a:r>
            <a:r>
              <a:rPr lang="en-US" dirty="0" err="1" smtClean="0"/>
              <a:t>tiana</a:t>
            </a:r>
            <a:r>
              <a:rPr lang="en-US" dirty="0"/>
              <a:t>		</a:t>
            </a:r>
            <a:r>
              <a:rPr lang="en-US" dirty="0" smtClean="0"/>
              <a:t>/</a:t>
            </a:r>
            <a:r>
              <a:rPr lang="en-US" dirty="0" err="1"/>
              <a:t>tiana</a:t>
            </a:r>
            <a:r>
              <a:rPr lang="en-US" dirty="0"/>
              <a:t>/			swear</a:t>
            </a:r>
            <a:endParaRPr lang="en-GB" dirty="0"/>
          </a:p>
          <a:p>
            <a:r>
              <a:rPr lang="en-US" dirty="0"/>
              <a:t>[</a:t>
            </a:r>
            <a:r>
              <a:rPr lang="en-US" dirty="0" err="1"/>
              <a:t>ie</a:t>
            </a:r>
            <a:r>
              <a:rPr lang="en-US" dirty="0"/>
              <a:t>]		</a:t>
            </a:r>
            <a:r>
              <a:rPr lang="en-US" dirty="0" err="1" smtClean="0"/>
              <a:t>tiema</a:t>
            </a:r>
            <a:r>
              <a:rPr lang="en-US" dirty="0"/>
              <a:t>		</a:t>
            </a:r>
            <a:r>
              <a:rPr lang="en-US" dirty="0" smtClean="0"/>
              <a:t>/</a:t>
            </a:r>
            <a:r>
              <a:rPr lang="en-US" dirty="0" err="1"/>
              <a:t>tiena</a:t>
            </a:r>
            <a:r>
              <a:rPr lang="en-US" dirty="0"/>
              <a:t>/			leap playfully</a:t>
            </a:r>
            <a:endParaRPr lang="en-GB" dirty="0"/>
          </a:p>
          <a:p>
            <a:endParaRPr lang="en-GB" dirty="0"/>
          </a:p>
        </p:txBody>
      </p:sp>
    </p:spTree>
    <p:extLst>
      <p:ext uri="{BB962C8B-B14F-4D97-AF65-F5344CB8AC3E}">
        <p14:creationId xmlns:p14="http://schemas.microsoft.com/office/powerpoint/2010/main" val="16463268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Diphthongs</a:t>
            </a:r>
          </a:p>
        </p:txBody>
      </p:sp>
      <p:sp>
        <p:nvSpPr>
          <p:cNvPr id="3" name="Content Placeholder 2"/>
          <p:cNvSpPr>
            <a:spLocks noGrp="1"/>
          </p:cNvSpPr>
          <p:nvPr>
            <p:ph idx="1"/>
          </p:nvPr>
        </p:nvSpPr>
        <p:spPr/>
        <p:txBody>
          <a:bodyPr>
            <a:normAutofit fontScale="70000" lnSpcReduction="20000"/>
          </a:bodyPr>
          <a:lstStyle/>
          <a:p>
            <a:r>
              <a:rPr lang="en-US" b="1" dirty="0"/>
              <a:t>Diphthong 	</a:t>
            </a:r>
            <a:r>
              <a:rPr lang="en-US" b="1" dirty="0" smtClean="0"/>
              <a:t>orthography</a:t>
            </a:r>
            <a:r>
              <a:rPr lang="en-US" b="1" dirty="0"/>
              <a:t>	Transcription		Gloss</a:t>
            </a:r>
            <a:endParaRPr lang="en-GB" dirty="0"/>
          </a:p>
          <a:p>
            <a:r>
              <a:rPr lang="en-US" dirty="0"/>
              <a:t>[</a:t>
            </a:r>
            <a:r>
              <a:rPr lang="en-US" dirty="0" err="1"/>
              <a:t>ae</a:t>
            </a:r>
            <a:r>
              <a:rPr lang="en-US" dirty="0"/>
              <a:t>]		</a:t>
            </a:r>
            <a:r>
              <a:rPr lang="en-US" dirty="0" err="1" smtClean="0"/>
              <a:t>baete</a:t>
            </a:r>
            <a:r>
              <a:rPr lang="en-US" dirty="0"/>
              <a:t>		</a:t>
            </a:r>
            <a:r>
              <a:rPr lang="en-US" dirty="0" smtClean="0"/>
              <a:t>/</a:t>
            </a:r>
            <a:r>
              <a:rPr lang="en-US" dirty="0"/>
              <a:t>ꞵ</a:t>
            </a:r>
            <a:r>
              <a:rPr lang="en-US" dirty="0" err="1"/>
              <a:t>aete</a:t>
            </a:r>
            <a:r>
              <a:rPr lang="en-US" dirty="0"/>
              <a:t>/			(they) pass</a:t>
            </a:r>
            <a:endParaRPr lang="en-GB" dirty="0"/>
          </a:p>
          <a:p>
            <a:r>
              <a:rPr lang="en-US" dirty="0" smtClean="0"/>
              <a:t>[</a:t>
            </a:r>
            <a:r>
              <a:rPr lang="en-US" dirty="0" err="1"/>
              <a:t>iɛ</a:t>
            </a:r>
            <a:r>
              <a:rPr lang="en-US" dirty="0"/>
              <a:t>]		</a:t>
            </a:r>
            <a:r>
              <a:rPr lang="en-US" dirty="0" err="1" smtClean="0"/>
              <a:t>tiera</a:t>
            </a:r>
            <a:r>
              <a:rPr lang="en-US" dirty="0"/>
              <a:t>		</a:t>
            </a:r>
            <a:r>
              <a:rPr lang="en-US" dirty="0" smtClean="0"/>
              <a:t>/</a:t>
            </a:r>
            <a:r>
              <a:rPr lang="en-US" dirty="0" err="1"/>
              <a:t>tiɛɾa</a:t>
            </a:r>
            <a:r>
              <a:rPr lang="en-US" dirty="0"/>
              <a:t>/		eat huge food </a:t>
            </a:r>
            <a:r>
              <a:rPr lang="en-US" dirty="0" smtClean="0"/>
              <a:t>quickly</a:t>
            </a:r>
            <a:endParaRPr lang="en-GB" dirty="0"/>
          </a:p>
          <a:p>
            <a:r>
              <a:rPr lang="en-US" dirty="0"/>
              <a:t>[</a:t>
            </a:r>
            <a:r>
              <a:rPr lang="en-US" dirty="0" err="1"/>
              <a:t>io</a:t>
            </a:r>
            <a:r>
              <a:rPr lang="en-US" dirty="0"/>
              <a:t>]		</a:t>
            </a:r>
            <a:r>
              <a:rPr lang="en-US" dirty="0" err="1" smtClean="0"/>
              <a:t>sioka</a:t>
            </a:r>
            <a:r>
              <a:rPr lang="en-US" dirty="0"/>
              <a:t>		</a:t>
            </a:r>
            <a:r>
              <a:rPr lang="en-US" dirty="0" smtClean="0"/>
              <a:t>/</a:t>
            </a:r>
            <a:r>
              <a:rPr lang="en-US" dirty="0" err="1"/>
              <a:t>sioka</a:t>
            </a:r>
            <a:r>
              <a:rPr lang="en-US" dirty="0"/>
              <a:t>/		</a:t>
            </a:r>
            <a:r>
              <a:rPr lang="en-US" dirty="0" smtClean="0"/>
              <a:t>appear </a:t>
            </a:r>
            <a:r>
              <a:rPr lang="en-US" dirty="0"/>
              <a:t>suddenly</a:t>
            </a:r>
            <a:endParaRPr lang="en-GB" dirty="0"/>
          </a:p>
          <a:p>
            <a:r>
              <a:rPr lang="en-US" dirty="0"/>
              <a:t>[</a:t>
            </a:r>
            <a:r>
              <a:rPr lang="en-US" dirty="0" err="1"/>
              <a:t>iɔ</a:t>
            </a:r>
            <a:r>
              <a:rPr lang="en-US" dirty="0"/>
              <a:t>]		</a:t>
            </a:r>
            <a:r>
              <a:rPr lang="en-US" dirty="0" err="1" smtClean="0"/>
              <a:t>eriogo</a:t>
            </a:r>
            <a:r>
              <a:rPr lang="en-US" dirty="0"/>
              <a:t>		</a:t>
            </a:r>
            <a:r>
              <a:rPr lang="en-US" dirty="0" smtClean="0"/>
              <a:t>/</a:t>
            </a:r>
            <a:r>
              <a:rPr lang="en-US" dirty="0" err="1"/>
              <a:t>eriɔɣɔ</a:t>
            </a:r>
            <a:r>
              <a:rPr lang="en-US" dirty="0"/>
              <a:t>/			medicine</a:t>
            </a:r>
            <a:endParaRPr lang="en-GB" dirty="0"/>
          </a:p>
          <a:p>
            <a:r>
              <a:rPr lang="en-US" dirty="0"/>
              <a:t>[</a:t>
            </a:r>
            <a:r>
              <a:rPr lang="en-US" dirty="0" err="1"/>
              <a:t>iu</a:t>
            </a:r>
            <a:r>
              <a:rPr lang="en-US" dirty="0"/>
              <a:t>]		</a:t>
            </a:r>
            <a:r>
              <a:rPr lang="en-US" dirty="0" err="1" smtClean="0"/>
              <a:t>riuro</a:t>
            </a:r>
            <a:r>
              <a:rPr lang="en-US" dirty="0"/>
              <a:t>		</a:t>
            </a:r>
            <a:r>
              <a:rPr lang="en-US" dirty="0" smtClean="0"/>
              <a:t>/</a:t>
            </a:r>
            <a:r>
              <a:rPr lang="en-US" dirty="0" err="1"/>
              <a:t>ɾiuɾo</a:t>
            </a:r>
            <a:r>
              <a:rPr lang="en-US" dirty="0"/>
              <a:t>/			foam</a:t>
            </a:r>
            <a:endParaRPr lang="en-GB" dirty="0"/>
          </a:p>
          <a:p>
            <a:r>
              <a:rPr lang="en-US" dirty="0"/>
              <a:t>[</a:t>
            </a:r>
            <a:r>
              <a:rPr lang="en-US" dirty="0" err="1"/>
              <a:t>oa</a:t>
            </a:r>
            <a:r>
              <a:rPr lang="en-US" dirty="0"/>
              <a:t>]		</a:t>
            </a:r>
            <a:r>
              <a:rPr lang="en-US" dirty="0" err="1" smtClean="0"/>
              <a:t>goaka</a:t>
            </a:r>
            <a:r>
              <a:rPr lang="en-US" dirty="0"/>
              <a:t>		</a:t>
            </a:r>
            <a:r>
              <a:rPr lang="en-US" dirty="0" smtClean="0"/>
              <a:t>/</a:t>
            </a:r>
            <a:r>
              <a:rPr lang="en-US" dirty="0" err="1"/>
              <a:t>ɣoaka</a:t>
            </a:r>
            <a:r>
              <a:rPr lang="en-US" dirty="0"/>
              <a:t>/			to beat</a:t>
            </a:r>
            <a:endParaRPr lang="en-GB" dirty="0"/>
          </a:p>
          <a:p>
            <a:r>
              <a:rPr lang="en-US" dirty="0"/>
              <a:t>[</a:t>
            </a:r>
            <a:r>
              <a:rPr lang="en-US" dirty="0" err="1"/>
              <a:t>ɔa</a:t>
            </a:r>
            <a:r>
              <a:rPr lang="en-US" dirty="0"/>
              <a:t>]		</a:t>
            </a:r>
            <a:r>
              <a:rPr lang="en-US" dirty="0" err="1" smtClean="0"/>
              <a:t>soa</a:t>
            </a:r>
            <a:r>
              <a:rPr lang="en-US" dirty="0"/>
              <a:t>		</a:t>
            </a:r>
            <a:r>
              <a:rPr lang="en-US" dirty="0" smtClean="0"/>
              <a:t>/</a:t>
            </a:r>
            <a:r>
              <a:rPr lang="en-US" dirty="0" err="1" smtClean="0"/>
              <a:t>s</a:t>
            </a:r>
            <a:r>
              <a:rPr lang="en-US" dirty="0" err="1" smtClean="0">
                <a:latin typeface="Times New Roman"/>
                <a:cs typeface="Times New Roman"/>
              </a:rPr>
              <a:t>ᴐ</a:t>
            </a:r>
            <a:r>
              <a:rPr lang="en-US" dirty="0" err="1" smtClean="0"/>
              <a:t>a</a:t>
            </a:r>
            <a:r>
              <a:rPr lang="en-US" dirty="0"/>
              <a:t>/			enter</a:t>
            </a:r>
            <a:endParaRPr lang="en-GB" dirty="0"/>
          </a:p>
          <a:p>
            <a:r>
              <a:rPr lang="en-US" dirty="0"/>
              <a:t>[</a:t>
            </a:r>
            <a:r>
              <a:rPr lang="en-US" dirty="0" err="1"/>
              <a:t>oe</a:t>
            </a:r>
            <a:r>
              <a:rPr lang="en-US" dirty="0"/>
              <a:t>]		</a:t>
            </a:r>
            <a:r>
              <a:rPr lang="en-US" dirty="0" err="1" smtClean="0"/>
              <a:t>moeti</a:t>
            </a:r>
            <a:r>
              <a:rPr lang="en-US" dirty="0"/>
              <a:t>		</a:t>
            </a:r>
            <a:r>
              <a:rPr lang="en-US" dirty="0" smtClean="0"/>
              <a:t>/</a:t>
            </a:r>
            <a:r>
              <a:rPr lang="en-US" dirty="0" err="1"/>
              <a:t>moeti</a:t>
            </a:r>
            <a:r>
              <a:rPr lang="en-US" dirty="0"/>
              <a:t>/ 	</a:t>
            </a:r>
            <a:r>
              <a:rPr lang="en-US" dirty="0" smtClean="0"/>
              <a:t>make </a:t>
            </a:r>
            <a:r>
              <a:rPr lang="en-US" dirty="0"/>
              <a:t>him/her </a:t>
            </a:r>
            <a:r>
              <a:rPr lang="en-US" dirty="0" smtClean="0"/>
              <a:t>pass</a:t>
            </a:r>
            <a:endParaRPr lang="en-GB" dirty="0"/>
          </a:p>
        </p:txBody>
      </p:sp>
    </p:spTree>
    <p:extLst>
      <p:ext uri="{BB962C8B-B14F-4D97-AF65-F5344CB8AC3E}">
        <p14:creationId xmlns:p14="http://schemas.microsoft.com/office/powerpoint/2010/main" val="42620227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Diphthongs</a:t>
            </a:r>
            <a:endParaRPr lang="en-GB" dirty="0"/>
          </a:p>
        </p:txBody>
      </p:sp>
      <p:sp>
        <p:nvSpPr>
          <p:cNvPr id="3" name="Content Placeholder 2"/>
          <p:cNvSpPr>
            <a:spLocks noGrp="1"/>
          </p:cNvSpPr>
          <p:nvPr>
            <p:ph idx="1"/>
          </p:nvPr>
        </p:nvSpPr>
        <p:spPr/>
        <p:txBody>
          <a:bodyPr>
            <a:normAutofit fontScale="70000" lnSpcReduction="20000"/>
          </a:bodyPr>
          <a:lstStyle/>
          <a:p>
            <a:r>
              <a:rPr lang="en-US" b="1" dirty="0"/>
              <a:t>Diphthong 	</a:t>
            </a:r>
            <a:r>
              <a:rPr lang="en-US" b="1" dirty="0" smtClean="0"/>
              <a:t>orthography</a:t>
            </a:r>
            <a:r>
              <a:rPr lang="en-US" b="1" dirty="0"/>
              <a:t>	Transcription		</a:t>
            </a:r>
            <a:r>
              <a:rPr lang="en-US" b="1" dirty="0" smtClean="0"/>
              <a:t>Gloss</a:t>
            </a:r>
            <a:endParaRPr lang="en-GB" dirty="0"/>
          </a:p>
          <a:p>
            <a:r>
              <a:rPr lang="en-US" dirty="0" smtClean="0"/>
              <a:t>[</a:t>
            </a:r>
            <a:r>
              <a:rPr lang="en-US" dirty="0" err="1"/>
              <a:t>ɔɛ</a:t>
            </a:r>
            <a:r>
              <a:rPr lang="en-US" dirty="0"/>
              <a:t>]		</a:t>
            </a:r>
            <a:r>
              <a:rPr lang="en-US" dirty="0" smtClean="0"/>
              <a:t>toe</a:t>
            </a:r>
            <a:r>
              <a:rPr lang="en-US" dirty="0"/>
              <a:t>		</a:t>
            </a:r>
            <a:r>
              <a:rPr lang="en-US" dirty="0" smtClean="0"/>
              <a:t>/</a:t>
            </a:r>
            <a:r>
              <a:rPr lang="en-US" dirty="0" err="1"/>
              <a:t>tɔɛ</a:t>
            </a:r>
            <a:r>
              <a:rPr lang="en-US" dirty="0"/>
              <a:t>/			give us</a:t>
            </a:r>
            <a:endParaRPr lang="en-GB" dirty="0"/>
          </a:p>
          <a:p>
            <a:r>
              <a:rPr lang="en-US" dirty="0"/>
              <a:t>[</a:t>
            </a:r>
            <a:r>
              <a:rPr lang="en-US" dirty="0" err="1"/>
              <a:t>oi</a:t>
            </a:r>
            <a:r>
              <a:rPr lang="en-US" dirty="0"/>
              <a:t>]		</a:t>
            </a:r>
            <a:r>
              <a:rPr lang="en-US" dirty="0" err="1" smtClean="0"/>
              <a:t>oigo</a:t>
            </a:r>
            <a:r>
              <a:rPr lang="en-US" dirty="0"/>
              <a:t>		</a:t>
            </a:r>
            <a:r>
              <a:rPr lang="en-US" dirty="0" smtClean="0"/>
              <a:t>/</a:t>
            </a:r>
            <a:r>
              <a:rPr lang="en-US" dirty="0" err="1"/>
              <a:t>oiɣo</a:t>
            </a:r>
            <a:r>
              <a:rPr lang="en-US" dirty="0"/>
              <a:t>/		</a:t>
            </a:r>
            <a:r>
              <a:rPr lang="en-US" dirty="0" smtClean="0"/>
              <a:t>name </a:t>
            </a:r>
            <a:r>
              <a:rPr lang="en-US" dirty="0"/>
              <a:t>of a person</a:t>
            </a:r>
            <a:endParaRPr lang="en-GB" dirty="0"/>
          </a:p>
          <a:p>
            <a:r>
              <a:rPr lang="en-US" dirty="0"/>
              <a:t>[</a:t>
            </a:r>
            <a:r>
              <a:rPr lang="en-US" dirty="0" err="1"/>
              <a:t>ɔi</a:t>
            </a:r>
            <a:r>
              <a:rPr lang="en-US" dirty="0"/>
              <a:t>]		</a:t>
            </a:r>
            <a:r>
              <a:rPr lang="en-US" dirty="0" err="1" smtClean="0"/>
              <a:t>boigo</a:t>
            </a:r>
            <a:r>
              <a:rPr lang="en-US" dirty="0"/>
              <a:t>		</a:t>
            </a:r>
            <a:r>
              <a:rPr lang="en-US" dirty="0" smtClean="0"/>
              <a:t>/</a:t>
            </a:r>
            <a:r>
              <a:rPr lang="en-US" dirty="0"/>
              <a:t>ꞵ</a:t>
            </a:r>
            <a:r>
              <a:rPr lang="en-US" dirty="0" err="1"/>
              <a:t>ɔiɣɔ</a:t>
            </a:r>
            <a:r>
              <a:rPr lang="en-US" dirty="0"/>
              <a:t>/			also</a:t>
            </a:r>
            <a:endParaRPr lang="en-GB" dirty="0"/>
          </a:p>
          <a:p>
            <a:r>
              <a:rPr lang="en-US" dirty="0"/>
              <a:t>[</a:t>
            </a:r>
            <a:r>
              <a:rPr lang="en-US" dirty="0" err="1"/>
              <a:t>ou</a:t>
            </a:r>
            <a:r>
              <a:rPr lang="en-US" dirty="0"/>
              <a:t>]		</a:t>
            </a:r>
            <a:r>
              <a:rPr lang="en-US" dirty="0" err="1" smtClean="0"/>
              <a:t>bouti</a:t>
            </a:r>
            <a:r>
              <a:rPr lang="en-US" dirty="0"/>
              <a:t>		</a:t>
            </a:r>
            <a:r>
              <a:rPr lang="en-US" dirty="0" smtClean="0"/>
              <a:t>/</a:t>
            </a:r>
            <a:r>
              <a:rPr lang="en-US" dirty="0"/>
              <a:t>ꞵ</a:t>
            </a:r>
            <a:r>
              <a:rPr lang="en-US" dirty="0" err="1"/>
              <a:t>outi</a:t>
            </a:r>
            <a:r>
              <a:rPr lang="en-US" dirty="0"/>
              <a:t>/		</a:t>
            </a:r>
            <a:r>
              <a:rPr lang="en-US" dirty="0" smtClean="0"/>
              <a:t>name </a:t>
            </a:r>
            <a:r>
              <a:rPr lang="en-US" dirty="0"/>
              <a:t>of a place</a:t>
            </a:r>
            <a:endParaRPr lang="en-GB" dirty="0"/>
          </a:p>
          <a:p>
            <a:r>
              <a:rPr lang="en-US" dirty="0"/>
              <a:t>[</a:t>
            </a:r>
            <a:r>
              <a:rPr lang="en-US" dirty="0" err="1"/>
              <a:t>ua</a:t>
            </a:r>
            <a:r>
              <a:rPr lang="en-US" dirty="0"/>
              <a:t>]		</a:t>
            </a:r>
            <a:r>
              <a:rPr lang="en-US" dirty="0" err="1" smtClean="0"/>
              <a:t>buati</a:t>
            </a:r>
            <a:r>
              <a:rPr lang="en-US" dirty="0"/>
              <a:t>		</a:t>
            </a:r>
            <a:r>
              <a:rPr lang="en-US" dirty="0" smtClean="0"/>
              <a:t>/</a:t>
            </a:r>
            <a:r>
              <a:rPr lang="en-US" dirty="0"/>
              <a:t>ꞵ</a:t>
            </a:r>
            <a:r>
              <a:rPr lang="en-US" dirty="0" err="1"/>
              <a:t>uati</a:t>
            </a:r>
            <a:r>
              <a:rPr lang="en-US" dirty="0"/>
              <a:t>/			follow</a:t>
            </a:r>
            <a:endParaRPr lang="en-GB" dirty="0"/>
          </a:p>
          <a:p>
            <a:r>
              <a:rPr lang="en-US" dirty="0"/>
              <a:t>[</a:t>
            </a:r>
            <a:r>
              <a:rPr lang="en-US" dirty="0" err="1"/>
              <a:t>ue</a:t>
            </a:r>
            <a:r>
              <a:rPr lang="en-US" dirty="0"/>
              <a:t>]		</a:t>
            </a:r>
            <a:r>
              <a:rPr lang="en-US" dirty="0" err="1" smtClean="0"/>
              <a:t>tuera</a:t>
            </a:r>
            <a:r>
              <a:rPr lang="en-US" dirty="0"/>
              <a:t>		</a:t>
            </a:r>
            <a:r>
              <a:rPr lang="en-US" dirty="0" smtClean="0"/>
              <a:t>/</a:t>
            </a:r>
            <a:r>
              <a:rPr lang="en-US" dirty="0" err="1"/>
              <a:t>tueɾa</a:t>
            </a:r>
            <a:r>
              <a:rPr lang="en-US" dirty="0"/>
              <a:t>/			spit on </a:t>
            </a:r>
            <a:endParaRPr lang="en-GB" dirty="0"/>
          </a:p>
          <a:p>
            <a:r>
              <a:rPr lang="en-US" dirty="0"/>
              <a:t>[</a:t>
            </a:r>
            <a:r>
              <a:rPr lang="en-US" dirty="0" err="1"/>
              <a:t>uɛ</a:t>
            </a:r>
            <a:r>
              <a:rPr lang="en-US" dirty="0"/>
              <a:t>]		</a:t>
            </a:r>
            <a:r>
              <a:rPr lang="en-US" dirty="0" err="1" smtClean="0"/>
              <a:t>suebeka</a:t>
            </a:r>
            <a:r>
              <a:rPr lang="en-US" dirty="0"/>
              <a:t>	</a:t>
            </a:r>
            <a:r>
              <a:rPr lang="en-US" dirty="0" smtClean="0"/>
              <a:t>/</a:t>
            </a:r>
            <a:r>
              <a:rPr lang="en-US" dirty="0" err="1"/>
              <a:t>suɛꞵɛka</a:t>
            </a:r>
            <a:r>
              <a:rPr lang="en-US" dirty="0"/>
              <a:t>/	become less swollen</a:t>
            </a:r>
            <a:endParaRPr lang="en-GB" dirty="0"/>
          </a:p>
          <a:p>
            <a:r>
              <a:rPr lang="en-US" dirty="0"/>
              <a:t>[</a:t>
            </a:r>
            <a:r>
              <a:rPr lang="en-US" dirty="0" err="1"/>
              <a:t>uo</a:t>
            </a:r>
            <a:r>
              <a:rPr lang="en-US" dirty="0"/>
              <a:t>]		</a:t>
            </a:r>
            <a:r>
              <a:rPr lang="en-US" dirty="0" err="1" smtClean="0"/>
              <a:t>tuoma</a:t>
            </a:r>
            <a:r>
              <a:rPr lang="en-US" dirty="0"/>
              <a:t>		</a:t>
            </a:r>
            <a:r>
              <a:rPr lang="en-US" dirty="0" smtClean="0"/>
              <a:t>/</a:t>
            </a:r>
            <a:r>
              <a:rPr lang="en-US" dirty="0" err="1"/>
              <a:t>tuoma</a:t>
            </a:r>
            <a:r>
              <a:rPr lang="en-US" dirty="0"/>
              <a:t>/	</a:t>
            </a:r>
            <a:r>
              <a:rPr lang="en-US" dirty="0" smtClean="0"/>
              <a:t>	push</a:t>
            </a:r>
            <a:endParaRPr lang="en-GB" dirty="0"/>
          </a:p>
          <a:p>
            <a:r>
              <a:rPr lang="en-US" dirty="0"/>
              <a:t>[</a:t>
            </a:r>
            <a:r>
              <a:rPr lang="en-US" dirty="0" err="1"/>
              <a:t>uɔ</a:t>
            </a:r>
            <a:r>
              <a:rPr lang="en-US" dirty="0"/>
              <a:t>]		</a:t>
            </a:r>
            <a:r>
              <a:rPr lang="en-US" dirty="0" err="1" smtClean="0"/>
              <a:t>etuoni</a:t>
            </a:r>
            <a:r>
              <a:rPr lang="en-US" dirty="0"/>
              <a:t>		</a:t>
            </a:r>
            <a:r>
              <a:rPr lang="en-US" dirty="0" smtClean="0"/>
              <a:t>/</a:t>
            </a:r>
            <a:r>
              <a:rPr lang="en-US" dirty="0" err="1"/>
              <a:t>etuɔni</a:t>
            </a:r>
            <a:r>
              <a:rPr lang="en-US" dirty="0"/>
              <a:t>/	</a:t>
            </a:r>
            <a:r>
              <a:rPr lang="en-US" dirty="0" smtClean="0"/>
              <a:t>	cock/roaster</a:t>
            </a:r>
            <a:endParaRPr lang="en-GB" dirty="0"/>
          </a:p>
          <a:p>
            <a:endParaRPr lang="en-GB" dirty="0"/>
          </a:p>
          <a:p>
            <a:endParaRPr lang="en-GB" dirty="0"/>
          </a:p>
        </p:txBody>
      </p:sp>
    </p:spTree>
    <p:extLst>
      <p:ext uri="{BB962C8B-B14F-4D97-AF65-F5344CB8AC3E}">
        <p14:creationId xmlns:p14="http://schemas.microsoft.com/office/powerpoint/2010/main" val="3495388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Triphthongs</a:t>
            </a:r>
            <a:endParaRPr lang="en-GB" dirty="0"/>
          </a:p>
        </p:txBody>
      </p:sp>
      <p:sp>
        <p:nvSpPr>
          <p:cNvPr id="3" name="Content Placeholder 2"/>
          <p:cNvSpPr>
            <a:spLocks noGrp="1"/>
          </p:cNvSpPr>
          <p:nvPr>
            <p:ph idx="1"/>
          </p:nvPr>
        </p:nvSpPr>
        <p:spPr/>
        <p:txBody>
          <a:bodyPr/>
          <a:lstStyle/>
          <a:p>
            <a:r>
              <a:rPr lang="en-US" dirty="0"/>
              <a:t>Ekegusii has a combination of vowels gliding from one vowel to another and then to a third vowel produced rapidly without interruption. A few vowels appear as </a:t>
            </a:r>
            <a:r>
              <a:rPr lang="en-US" dirty="0" err="1"/>
              <a:t>triphthongs</a:t>
            </a:r>
            <a:r>
              <a:rPr lang="en-US" dirty="0"/>
              <a:t>, unlike the highly productive diphthongs.</a:t>
            </a:r>
            <a:endParaRPr lang="en-GB" dirty="0"/>
          </a:p>
          <a:p>
            <a:pPr marL="0" indent="0">
              <a:buNone/>
            </a:pPr>
            <a:endParaRPr lang="en-GB" dirty="0"/>
          </a:p>
        </p:txBody>
      </p:sp>
    </p:spTree>
    <p:extLst>
      <p:ext uri="{BB962C8B-B14F-4D97-AF65-F5344CB8AC3E}">
        <p14:creationId xmlns:p14="http://schemas.microsoft.com/office/powerpoint/2010/main" val="2798534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T</a:t>
            </a:r>
            <a:r>
              <a:rPr lang="en-GB" dirty="0" err="1" smtClean="0"/>
              <a:t>riphthongs</a:t>
            </a:r>
            <a:endParaRPr lang="en-GB" dirty="0"/>
          </a:p>
        </p:txBody>
      </p:sp>
      <p:sp>
        <p:nvSpPr>
          <p:cNvPr id="3" name="Content Placeholder 2"/>
          <p:cNvSpPr>
            <a:spLocks noGrp="1"/>
          </p:cNvSpPr>
          <p:nvPr>
            <p:ph idx="1"/>
          </p:nvPr>
        </p:nvSpPr>
        <p:spPr/>
        <p:txBody>
          <a:bodyPr>
            <a:normAutofit fontScale="92500" lnSpcReduction="10000"/>
          </a:bodyPr>
          <a:lstStyle/>
          <a:p>
            <a:r>
              <a:rPr lang="en-US" b="1" dirty="0" err="1"/>
              <a:t>Triphthong</a:t>
            </a:r>
            <a:r>
              <a:rPr lang="en-US" b="1" dirty="0"/>
              <a:t> </a:t>
            </a:r>
            <a:r>
              <a:rPr lang="en-US" b="1" dirty="0" smtClean="0"/>
              <a:t>orthography Transcription Gloss</a:t>
            </a:r>
            <a:endParaRPr lang="en-GB" dirty="0"/>
          </a:p>
          <a:p>
            <a:r>
              <a:rPr lang="en-US" dirty="0"/>
              <a:t>[</a:t>
            </a:r>
            <a:r>
              <a:rPr lang="en-US" dirty="0" err="1"/>
              <a:t>aei</a:t>
            </a:r>
            <a:r>
              <a:rPr lang="en-US" dirty="0"/>
              <a:t>]	</a:t>
            </a:r>
            <a:r>
              <a:rPr lang="en-US" dirty="0" err="1" smtClean="0"/>
              <a:t>baeire</a:t>
            </a:r>
            <a:r>
              <a:rPr lang="en-US" dirty="0"/>
              <a:t> </a:t>
            </a:r>
            <a:r>
              <a:rPr lang="en-US" dirty="0" smtClean="0"/>
              <a:t>	/</a:t>
            </a:r>
            <a:r>
              <a:rPr lang="en-US" dirty="0"/>
              <a:t>ꞵ</a:t>
            </a:r>
            <a:r>
              <a:rPr lang="en-US" dirty="0" err="1" smtClean="0"/>
              <a:t>aeire</a:t>
            </a:r>
            <a:r>
              <a:rPr lang="en-US" dirty="0" smtClean="0"/>
              <a:t>/they </a:t>
            </a:r>
            <a:r>
              <a:rPr lang="en-US" dirty="0"/>
              <a:t>have given</a:t>
            </a:r>
            <a:endParaRPr lang="en-GB" dirty="0"/>
          </a:p>
          <a:p>
            <a:r>
              <a:rPr lang="en-US" dirty="0"/>
              <a:t>[</a:t>
            </a:r>
            <a:r>
              <a:rPr lang="en-US" dirty="0" err="1"/>
              <a:t>iai</a:t>
            </a:r>
            <a:r>
              <a:rPr lang="en-US" dirty="0"/>
              <a:t>]	</a:t>
            </a:r>
            <a:r>
              <a:rPr lang="en-US" dirty="0" err="1" smtClean="0"/>
              <a:t>giaito</a:t>
            </a:r>
            <a:r>
              <a:rPr lang="en-US" dirty="0"/>
              <a:t>	</a:t>
            </a:r>
            <a:r>
              <a:rPr lang="en-US" dirty="0" smtClean="0"/>
              <a:t>	/</a:t>
            </a:r>
            <a:r>
              <a:rPr lang="en-US" dirty="0" err="1"/>
              <a:t>ɣiaito</a:t>
            </a:r>
            <a:r>
              <a:rPr lang="en-US" dirty="0"/>
              <a:t>/		</a:t>
            </a:r>
            <a:r>
              <a:rPr lang="en-US" dirty="0" smtClean="0"/>
              <a:t> ours</a:t>
            </a:r>
            <a:endParaRPr lang="en-GB" dirty="0"/>
          </a:p>
          <a:p>
            <a:r>
              <a:rPr lang="en-US" dirty="0"/>
              <a:t>[</a:t>
            </a:r>
            <a:r>
              <a:rPr lang="en-US" dirty="0" err="1"/>
              <a:t>iao</a:t>
            </a:r>
            <a:r>
              <a:rPr lang="en-US" dirty="0"/>
              <a:t>]	</a:t>
            </a:r>
            <a:r>
              <a:rPr lang="en-US" dirty="0" err="1" smtClean="0"/>
              <a:t>ekiao</a:t>
            </a:r>
            <a:r>
              <a:rPr lang="en-US" dirty="0"/>
              <a:t>		</a:t>
            </a:r>
            <a:r>
              <a:rPr lang="en-US" dirty="0" smtClean="0"/>
              <a:t>/</a:t>
            </a:r>
            <a:r>
              <a:rPr lang="en-US" dirty="0" err="1"/>
              <a:t>ekiao</a:t>
            </a:r>
            <a:r>
              <a:rPr lang="en-US" dirty="0"/>
              <a:t>/		</a:t>
            </a:r>
            <a:r>
              <a:rPr lang="en-US" dirty="0" smtClean="0"/>
              <a:t>yours</a:t>
            </a:r>
          </a:p>
          <a:p>
            <a:r>
              <a:rPr lang="en-US" dirty="0"/>
              <a:t>It is worth noting that some </a:t>
            </a:r>
            <a:r>
              <a:rPr lang="en-US" dirty="0" err="1"/>
              <a:t>triphthongs</a:t>
            </a:r>
            <a:r>
              <a:rPr lang="en-US" dirty="0"/>
              <a:t> could result from a combination of a prefixed vowel combining with those of a root word. Care was taken, for the examples above, to exclude such words as they will not be a true reflection. </a:t>
            </a:r>
            <a:endParaRPr lang="en-GB" dirty="0"/>
          </a:p>
          <a:p>
            <a:endParaRPr lang="en-GB" dirty="0"/>
          </a:p>
          <a:p>
            <a:endParaRPr lang="en-GB" dirty="0"/>
          </a:p>
        </p:txBody>
      </p:sp>
    </p:spTree>
    <p:extLst>
      <p:ext uri="{BB962C8B-B14F-4D97-AF65-F5344CB8AC3E}">
        <p14:creationId xmlns:p14="http://schemas.microsoft.com/office/powerpoint/2010/main" val="4226643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EkeGusii </a:t>
            </a:r>
            <a:r>
              <a:rPr lang="en-US" dirty="0"/>
              <a:t>consonant system</a:t>
            </a:r>
            <a:endParaRPr lang="en-GB" dirty="0"/>
          </a:p>
        </p:txBody>
      </p:sp>
      <p:sp>
        <p:nvSpPr>
          <p:cNvPr id="3" name="Content Placeholder 2"/>
          <p:cNvSpPr>
            <a:spLocks noGrp="1"/>
          </p:cNvSpPr>
          <p:nvPr>
            <p:ph idx="1"/>
          </p:nvPr>
        </p:nvSpPr>
        <p:spPr/>
        <p:txBody>
          <a:bodyPr>
            <a:normAutofit/>
          </a:bodyPr>
          <a:lstStyle/>
          <a:p>
            <a:r>
              <a:rPr lang="en-US" dirty="0" smtClean="0"/>
              <a:t>The </a:t>
            </a:r>
            <a:r>
              <a:rPr lang="en-US" dirty="0"/>
              <a:t>earliest work on the </a:t>
            </a:r>
            <a:r>
              <a:rPr lang="en-US" dirty="0" smtClean="0"/>
              <a:t>EkeGusii </a:t>
            </a:r>
            <a:r>
              <a:rPr lang="en-US" dirty="0"/>
              <a:t>sound system by </a:t>
            </a:r>
            <a:r>
              <a:rPr lang="en-US" dirty="0" err="1"/>
              <a:t>Whiteley</a:t>
            </a:r>
            <a:r>
              <a:rPr lang="en-US" dirty="0"/>
              <a:t> (1965:3) identifies </a:t>
            </a:r>
            <a:r>
              <a:rPr lang="en-US" dirty="0" smtClean="0"/>
              <a:t>EkeGusii </a:t>
            </a:r>
            <a:r>
              <a:rPr lang="en-US" dirty="0"/>
              <a:t>consonants as follows: [β γ m n ʧ ŋ ɲ ɾ s t j ɰ k p], a total of fourteen. The IPA chart of Ekegusii would then look as seen </a:t>
            </a:r>
            <a:r>
              <a:rPr lang="en-US" dirty="0" smtClean="0"/>
              <a:t>below</a:t>
            </a:r>
            <a:endParaRPr lang="en-GB" dirty="0"/>
          </a:p>
        </p:txBody>
      </p:sp>
    </p:spTree>
    <p:extLst>
      <p:ext uri="{BB962C8B-B14F-4D97-AF65-F5344CB8AC3E}">
        <p14:creationId xmlns:p14="http://schemas.microsoft.com/office/powerpoint/2010/main" val="960103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Consonants</a:t>
            </a:r>
            <a:endParaRPr lang="en-GB" dirty="0"/>
          </a:p>
        </p:txBody>
      </p:sp>
      <p:graphicFrame>
        <p:nvGraphicFramePr>
          <p:cNvPr id="4" name="Content Placeholder 3"/>
          <p:cNvGraphicFramePr>
            <a:graphicFrameLocks noGrp="1"/>
          </p:cNvGraphicFramePr>
          <p:nvPr>
            <p:ph idx="1"/>
          </p:nvPr>
        </p:nvGraphicFramePr>
        <p:xfrm>
          <a:off x="1603375" y="2400141"/>
          <a:ext cx="5937250" cy="2567813"/>
        </p:xfrm>
        <a:graphic>
          <a:graphicData uri="http://schemas.openxmlformats.org/drawingml/2006/table">
            <a:tbl>
              <a:tblPr firstRow="1" firstCol="1" bandRow="1">
                <a:tableStyleId>{5C22544A-7EE6-4342-B048-85BDC9FD1C3A}</a:tableStyleId>
              </a:tblPr>
              <a:tblGrid>
                <a:gridCol w="989330"/>
                <a:gridCol w="989330"/>
                <a:gridCol w="989330"/>
                <a:gridCol w="989330"/>
                <a:gridCol w="989965"/>
                <a:gridCol w="989965"/>
              </a:tblGrid>
              <a:tr h="0">
                <a:tc>
                  <a:txBody>
                    <a:bodyPr/>
                    <a:lstStyle/>
                    <a:p>
                      <a:pPr algn="just">
                        <a:lnSpc>
                          <a:spcPct val="200000"/>
                        </a:lnSpc>
                        <a:spcAft>
                          <a:spcPts val="0"/>
                        </a:spcAft>
                      </a:pPr>
                      <a:r>
                        <a:rPr lang="en-US" sz="1200">
                          <a:effectLst/>
                        </a:rPr>
                        <a:t> </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Labials </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Labiodentals</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Alveolars</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Palatals</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velars</a:t>
                      </a:r>
                      <a:endParaRPr lang="en-GB" sz="1100">
                        <a:effectLst/>
                        <a:latin typeface="Calibri"/>
                        <a:ea typeface="Cambria"/>
                        <a:cs typeface="Times New Roman"/>
                      </a:endParaRPr>
                    </a:p>
                  </a:txBody>
                  <a:tcPr marL="68580" marR="68580" marT="0" marB="0"/>
                </a:tc>
              </a:tr>
              <a:tr h="0">
                <a:tc>
                  <a:txBody>
                    <a:bodyPr/>
                    <a:lstStyle/>
                    <a:p>
                      <a:pPr algn="just">
                        <a:lnSpc>
                          <a:spcPct val="200000"/>
                        </a:lnSpc>
                        <a:spcAft>
                          <a:spcPts val="0"/>
                        </a:spcAft>
                      </a:pPr>
                      <a:r>
                        <a:rPr lang="en-US" sz="1200">
                          <a:effectLst/>
                        </a:rPr>
                        <a:t>Plosives</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p </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 </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t</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 </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k</a:t>
                      </a:r>
                      <a:endParaRPr lang="en-GB" sz="1100">
                        <a:effectLst/>
                        <a:latin typeface="Calibri"/>
                        <a:ea typeface="Cambria"/>
                        <a:cs typeface="Times New Roman"/>
                      </a:endParaRPr>
                    </a:p>
                  </a:txBody>
                  <a:tcPr marL="68580" marR="68580" marT="0" marB="0"/>
                </a:tc>
              </a:tr>
              <a:tr h="0">
                <a:tc>
                  <a:txBody>
                    <a:bodyPr/>
                    <a:lstStyle/>
                    <a:p>
                      <a:pPr algn="just">
                        <a:lnSpc>
                          <a:spcPct val="200000"/>
                        </a:lnSpc>
                        <a:spcAft>
                          <a:spcPts val="0"/>
                        </a:spcAft>
                      </a:pPr>
                      <a:r>
                        <a:rPr lang="en-US" sz="1200">
                          <a:effectLst/>
                        </a:rPr>
                        <a:t>Nasals</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                  m</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 </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                   n</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                   ɲ</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                   ŋ</a:t>
                      </a:r>
                      <a:endParaRPr lang="en-GB" sz="1100">
                        <a:effectLst/>
                        <a:latin typeface="Calibri"/>
                        <a:ea typeface="Cambria"/>
                        <a:cs typeface="Times New Roman"/>
                      </a:endParaRPr>
                    </a:p>
                  </a:txBody>
                  <a:tcPr marL="68580" marR="68580" marT="0" marB="0"/>
                </a:tc>
              </a:tr>
              <a:tr h="0">
                <a:tc>
                  <a:txBody>
                    <a:bodyPr/>
                    <a:lstStyle/>
                    <a:p>
                      <a:pPr algn="just">
                        <a:lnSpc>
                          <a:spcPct val="200000"/>
                        </a:lnSpc>
                        <a:spcAft>
                          <a:spcPts val="0"/>
                        </a:spcAft>
                      </a:pPr>
                      <a:r>
                        <a:rPr lang="en-US" sz="1200">
                          <a:effectLst/>
                        </a:rPr>
                        <a:t>Flap</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 </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 </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                    ɾ</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 </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 </a:t>
                      </a:r>
                      <a:endParaRPr lang="en-GB" sz="1100">
                        <a:effectLst/>
                        <a:latin typeface="Calibri"/>
                        <a:ea typeface="Cambria"/>
                        <a:cs typeface="Times New Roman"/>
                      </a:endParaRPr>
                    </a:p>
                  </a:txBody>
                  <a:tcPr marL="68580" marR="68580" marT="0" marB="0"/>
                </a:tc>
              </a:tr>
              <a:tr h="0">
                <a:tc>
                  <a:txBody>
                    <a:bodyPr/>
                    <a:lstStyle/>
                    <a:p>
                      <a:pPr algn="just">
                        <a:lnSpc>
                          <a:spcPct val="200000"/>
                        </a:lnSpc>
                        <a:spcAft>
                          <a:spcPts val="0"/>
                        </a:spcAft>
                      </a:pPr>
                      <a:r>
                        <a:rPr lang="en-US" sz="1200">
                          <a:effectLst/>
                        </a:rPr>
                        <a:t>Fricatives</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                  β</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 </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s</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 </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                   γ</a:t>
                      </a:r>
                      <a:endParaRPr lang="en-GB" sz="1100">
                        <a:effectLst/>
                        <a:latin typeface="Calibri"/>
                        <a:ea typeface="Cambria"/>
                        <a:cs typeface="Times New Roman"/>
                      </a:endParaRPr>
                    </a:p>
                  </a:txBody>
                  <a:tcPr marL="68580" marR="68580" marT="0" marB="0"/>
                </a:tc>
              </a:tr>
              <a:tr h="0">
                <a:tc>
                  <a:txBody>
                    <a:bodyPr/>
                    <a:lstStyle/>
                    <a:p>
                      <a:pPr algn="just">
                        <a:lnSpc>
                          <a:spcPct val="200000"/>
                        </a:lnSpc>
                        <a:spcAft>
                          <a:spcPts val="0"/>
                        </a:spcAft>
                      </a:pPr>
                      <a:r>
                        <a:rPr lang="en-US" sz="1200">
                          <a:effectLst/>
                        </a:rPr>
                        <a:t>Approximants</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 </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 </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 </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                   j</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                  ɰ</a:t>
                      </a:r>
                      <a:endParaRPr lang="en-GB" sz="1100">
                        <a:effectLst/>
                        <a:latin typeface="Calibri"/>
                        <a:ea typeface="Cambria"/>
                        <a:cs typeface="Times New Roman"/>
                      </a:endParaRPr>
                    </a:p>
                  </a:txBody>
                  <a:tcPr marL="68580" marR="68580" marT="0" marB="0"/>
                </a:tc>
              </a:tr>
              <a:tr h="0">
                <a:tc>
                  <a:txBody>
                    <a:bodyPr/>
                    <a:lstStyle/>
                    <a:p>
                      <a:pPr algn="just">
                        <a:lnSpc>
                          <a:spcPct val="200000"/>
                        </a:lnSpc>
                        <a:spcAft>
                          <a:spcPts val="0"/>
                        </a:spcAft>
                      </a:pPr>
                      <a:r>
                        <a:rPr lang="en-US" sz="1200">
                          <a:effectLst/>
                        </a:rPr>
                        <a:t>Affricate</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 </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 </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ʧ</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 </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dirty="0">
                          <a:effectLst/>
                        </a:rPr>
                        <a:t> </a:t>
                      </a:r>
                      <a:endParaRPr lang="en-GB" sz="1100" dirty="0">
                        <a:effectLst/>
                        <a:latin typeface="Calibri"/>
                        <a:ea typeface="Cambria"/>
                        <a:cs typeface="Times New Roman"/>
                      </a:endParaRPr>
                    </a:p>
                  </a:txBody>
                  <a:tcPr marL="68580" marR="68580" marT="0" marB="0"/>
                </a:tc>
              </a:tr>
            </a:tbl>
          </a:graphicData>
        </a:graphic>
      </p:graphicFrame>
    </p:spTree>
    <p:extLst>
      <p:ext uri="{BB962C8B-B14F-4D97-AF65-F5344CB8AC3E}">
        <p14:creationId xmlns:p14="http://schemas.microsoft.com/office/powerpoint/2010/main" val="3005836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EkeGusii consonant examples</a:t>
            </a:r>
            <a:endParaRPr lang="en-GB"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smtClean="0"/>
              <a:t>Orthography	IPA symbol	Example</a:t>
            </a:r>
            <a:r>
              <a:rPr lang="en-US" b="1" dirty="0"/>
              <a:t>	Transcription	</a:t>
            </a:r>
            <a:r>
              <a:rPr lang="en-US" b="1" dirty="0" smtClean="0"/>
              <a:t>Gloss</a:t>
            </a:r>
            <a:endParaRPr lang="en-GB" dirty="0"/>
          </a:p>
          <a:p>
            <a:r>
              <a:rPr lang="en-US" dirty="0" err="1"/>
              <a:t>B,b</a:t>
            </a:r>
            <a:r>
              <a:rPr lang="en-US" dirty="0"/>
              <a:t>	</a:t>
            </a:r>
            <a:r>
              <a:rPr lang="en-US" dirty="0" smtClean="0"/>
              <a:t>	β</a:t>
            </a:r>
            <a:r>
              <a:rPr lang="en-US" dirty="0"/>
              <a:t>		baba	</a:t>
            </a:r>
            <a:r>
              <a:rPr lang="en-US" dirty="0" smtClean="0"/>
              <a:t>   /</a:t>
            </a:r>
            <a:r>
              <a:rPr lang="en-US" dirty="0"/>
              <a:t>βaβa/		mother</a:t>
            </a:r>
            <a:endParaRPr lang="en-GB" dirty="0"/>
          </a:p>
          <a:p>
            <a:r>
              <a:rPr lang="en-US" dirty="0" err="1"/>
              <a:t>G,g</a:t>
            </a:r>
            <a:r>
              <a:rPr lang="en-US" dirty="0"/>
              <a:t> 		</a:t>
            </a:r>
            <a:r>
              <a:rPr lang="en-US" dirty="0" smtClean="0"/>
              <a:t>γ</a:t>
            </a:r>
            <a:r>
              <a:rPr lang="en-US" dirty="0"/>
              <a:t>		</a:t>
            </a:r>
            <a:r>
              <a:rPr lang="en-US" dirty="0" err="1"/>
              <a:t>gaki</a:t>
            </a:r>
            <a:r>
              <a:rPr lang="en-US" dirty="0"/>
              <a:t>	</a:t>
            </a:r>
            <a:r>
              <a:rPr lang="en-US" dirty="0" smtClean="0"/>
              <a:t>   / </a:t>
            </a:r>
            <a:r>
              <a:rPr lang="en-US" dirty="0" err="1"/>
              <a:t>γaki</a:t>
            </a:r>
            <a:r>
              <a:rPr lang="en-US" dirty="0"/>
              <a:t>/		please</a:t>
            </a:r>
            <a:endParaRPr lang="en-GB" dirty="0"/>
          </a:p>
          <a:p>
            <a:r>
              <a:rPr lang="en-US" dirty="0" err="1"/>
              <a:t>K,k</a:t>
            </a:r>
            <a:r>
              <a:rPr lang="en-US" dirty="0"/>
              <a:t>		</a:t>
            </a:r>
            <a:r>
              <a:rPr lang="en-US" dirty="0" smtClean="0"/>
              <a:t>k</a:t>
            </a:r>
            <a:r>
              <a:rPr lang="en-US" dirty="0"/>
              <a:t>		</a:t>
            </a:r>
            <a:r>
              <a:rPr lang="en-US" dirty="0" err="1"/>
              <a:t>kaana</a:t>
            </a:r>
            <a:r>
              <a:rPr lang="en-US" dirty="0"/>
              <a:t>	</a:t>
            </a:r>
            <a:r>
              <a:rPr lang="en-US" dirty="0" smtClean="0"/>
              <a:t>   /</a:t>
            </a:r>
            <a:r>
              <a:rPr lang="en-US" dirty="0" err="1"/>
              <a:t>ka:na</a:t>
            </a:r>
            <a:r>
              <a:rPr lang="en-US" dirty="0"/>
              <a:t>/	</a:t>
            </a:r>
            <a:r>
              <a:rPr lang="en-US" dirty="0" smtClean="0"/>
              <a:t>deny</a:t>
            </a:r>
            <a:endParaRPr lang="en-GB" dirty="0"/>
          </a:p>
          <a:p>
            <a:r>
              <a:rPr lang="en-US" dirty="0" err="1"/>
              <a:t>M,m</a:t>
            </a:r>
            <a:r>
              <a:rPr lang="en-US" dirty="0"/>
              <a:t>		</a:t>
            </a:r>
            <a:r>
              <a:rPr lang="en-US" dirty="0" smtClean="0"/>
              <a:t>m</a:t>
            </a:r>
            <a:r>
              <a:rPr lang="en-US" dirty="0"/>
              <a:t>		</a:t>
            </a:r>
            <a:r>
              <a:rPr lang="en-US" dirty="0" err="1"/>
              <a:t>amate</a:t>
            </a:r>
            <a:r>
              <a:rPr lang="en-US" dirty="0"/>
              <a:t>	</a:t>
            </a:r>
            <a:r>
              <a:rPr lang="en-US" dirty="0" smtClean="0"/>
              <a:t>   /</a:t>
            </a:r>
            <a:r>
              <a:rPr lang="en-US" dirty="0" err="1"/>
              <a:t>amate</a:t>
            </a:r>
            <a:r>
              <a:rPr lang="en-US" dirty="0"/>
              <a:t>/	</a:t>
            </a:r>
            <a:r>
              <a:rPr lang="en-US" dirty="0" smtClean="0"/>
              <a:t>saliva</a:t>
            </a:r>
            <a:endParaRPr lang="en-GB" dirty="0"/>
          </a:p>
          <a:p>
            <a:r>
              <a:rPr lang="en-US" dirty="0" err="1"/>
              <a:t>N,n</a:t>
            </a:r>
            <a:r>
              <a:rPr lang="en-US" dirty="0"/>
              <a:t>		</a:t>
            </a:r>
            <a:r>
              <a:rPr lang="en-US" dirty="0" smtClean="0"/>
              <a:t>n</a:t>
            </a:r>
            <a:r>
              <a:rPr lang="en-US" dirty="0"/>
              <a:t>		</a:t>
            </a:r>
            <a:r>
              <a:rPr lang="en-US" dirty="0" err="1"/>
              <a:t>enogo</a:t>
            </a:r>
            <a:r>
              <a:rPr lang="en-US" dirty="0"/>
              <a:t>	</a:t>
            </a:r>
            <a:r>
              <a:rPr lang="en-US" dirty="0" smtClean="0"/>
              <a:t>   /</a:t>
            </a:r>
            <a:r>
              <a:rPr lang="en-US" dirty="0" err="1"/>
              <a:t>enoγo</a:t>
            </a:r>
            <a:r>
              <a:rPr lang="en-US" dirty="0"/>
              <a:t>/	</a:t>
            </a:r>
            <a:r>
              <a:rPr lang="en-US" dirty="0" smtClean="0"/>
              <a:t>fool</a:t>
            </a:r>
            <a:endParaRPr lang="en-GB" dirty="0"/>
          </a:p>
          <a:p>
            <a:r>
              <a:rPr lang="en-US" dirty="0" err="1"/>
              <a:t>P,p</a:t>
            </a:r>
            <a:r>
              <a:rPr lang="en-US" dirty="0"/>
              <a:t>		</a:t>
            </a:r>
            <a:r>
              <a:rPr lang="en-US" dirty="0" smtClean="0"/>
              <a:t>p</a:t>
            </a:r>
            <a:r>
              <a:rPr lang="en-US" dirty="0"/>
              <a:t>		pi	</a:t>
            </a:r>
            <a:r>
              <a:rPr lang="en-US" dirty="0" smtClean="0"/>
              <a:t>   /</a:t>
            </a:r>
            <a:r>
              <a:rPr lang="en-US" dirty="0"/>
              <a:t>pi/		completely</a:t>
            </a:r>
            <a:endParaRPr lang="en-GB" dirty="0"/>
          </a:p>
          <a:p>
            <a:r>
              <a:rPr lang="en-US" dirty="0" err="1"/>
              <a:t>R,r</a:t>
            </a:r>
            <a:r>
              <a:rPr lang="en-US" dirty="0"/>
              <a:t>		</a:t>
            </a:r>
            <a:r>
              <a:rPr lang="en-US" dirty="0" smtClean="0"/>
              <a:t>ɾ</a:t>
            </a:r>
            <a:r>
              <a:rPr lang="en-US" dirty="0"/>
              <a:t>		</a:t>
            </a:r>
            <a:r>
              <a:rPr lang="en-US" dirty="0" err="1"/>
              <a:t>riina</a:t>
            </a:r>
            <a:r>
              <a:rPr lang="en-US" dirty="0"/>
              <a:t>	</a:t>
            </a:r>
            <a:r>
              <a:rPr lang="en-US" dirty="0" smtClean="0"/>
              <a:t>   / </a:t>
            </a:r>
            <a:r>
              <a:rPr lang="en-US" dirty="0" err="1"/>
              <a:t>ɾi:na</a:t>
            </a:r>
            <a:r>
              <a:rPr lang="en-US" dirty="0"/>
              <a:t>/ 	</a:t>
            </a:r>
            <a:r>
              <a:rPr lang="en-US" dirty="0" smtClean="0"/>
              <a:t>climb</a:t>
            </a:r>
            <a:endParaRPr lang="en-GB" dirty="0"/>
          </a:p>
          <a:p>
            <a:r>
              <a:rPr lang="en-US" dirty="0"/>
              <a:t>S,s		</a:t>
            </a:r>
            <a:r>
              <a:rPr lang="en-US" dirty="0" smtClean="0"/>
              <a:t>s</a:t>
            </a:r>
            <a:r>
              <a:rPr lang="en-US" dirty="0"/>
              <a:t>		</a:t>
            </a:r>
            <a:r>
              <a:rPr lang="en-US" dirty="0" err="1"/>
              <a:t>sata</a:t>
            </a:r>
            <a:r>
              <a:rPr lang="en-US" dirty="0"/>
              <a:t>	</a:t>
            </a:r>
            <a:r>
              <a:rPr lang="en-US" dirty="0" smtClean="0"/>
              <a:t>   /</a:t>
            </a:r>
            <a:r>
              <a:rPr lang="en-US" dirty="0" err="1"/>
              <a:t>sata</a:t>
            </a:r>
            <a:r>
              <a:rPr lang="en-US" dirty="0"/>
              <a:t>/		decorate</a:t>
            </a:r>
            <a:endParaRPr lang="en-GB" dirty="0"/>
          </a:p>
          <a:p>
            <a:r>
              <a:rPr lang="en-US" dirty="0" err="1"/>
              <a:t>T,t</a:t>
            </a:r>
            <a:r>
              <a:rPr lang="en-US" dirty="0"/>
              <a:t>		</a:t>
            </a:r>
            <a:r>
              <a:rPr lang="en-US" dirty="0" smtClean="0"/>
              <a:t>t</a:t>
            </a:r>
            <a:r>
              <a:rPr lang="en-US" dirty="0"/>
              <a:t>		</a:t>
            </a:r>
            <a:r>
              <a:rPr lang="en-US" dirty="0" err="1"/>
              <a:t>tota</a:t>
            </a:r>
            <a:r>
              <a:rPr lang="en-US" dirty="0"/>
              <a:t> 	</a:t>
            </a:r>
            <a:r>
              <a:rPr lang="en-US" dirty="0" smtClean="0"/>
              <a:t>   /</a:t>
            </a:r>
            <a:r>
              <a:rPr lang="en-US" dirty="0" err="1"/>
              <a:t>tota</a:t>
            </a:r>
            <a:r>
              <a:rPr lang="en-US" dirty="0"/>
              <a:t>/		become soft</a:t>
            </a:r>
            <a:endParaRPr lang="en-GB" dirty="0"/>
          </a:p>
          <a:p>
            <a:r>
              <a:rPr lang="en-US" dirty="0" err="1"/>
              <a:t>Y,y</a:t>
            </a:r>
            <a:r>
              <a:rPr lang="en-US" dirty="0"/>
              <a:t>		</a:t>
            </a:r>
            <a:r>
              <a:rPr lang="en-US" dirty="0" smtClean="0"/>
              <a:t>j</a:t>
            </a:r>
            <a:r>
              <a:rPr lang="en-US" dirty="0"/>
              <a:t>		</a:t>
            </a:r>
            <a:r>
              <a:rPr lang="en-US" dirty="0" err="1"/>
              <a:t>yee</a:t>
            </a:r>
            <a:r>
              <a:rPr lang="en-US" dirty="0"/>
              <a:t>	</a:t>
            </a:r>
            <a:r>
              <a:rPr lang="en-US" dirty="0" smtClean="0"/>
              <a:t>   /</a:t>
            </a:r>
            <a:r>
              <a:rPr lang="en-US" dirty="0" err="1"/>
              <a:t>jɛ</a:t>
            </a:r>
            <a:r>
              <a:rPr lang="en-US" dirty="0"/>
              <a:t>:/		give it</a:t>
            </a:r>
            <a:endParaRPr lang="en-GB" dirty="0"/>
          </a:p>
          <a:p>
            <a:r>
              <a:rPr lang="en-US" dirty="0" err="1"/>
              <a:t>W,w</a:t>
            </a:r>
            <a:r>
              <a:rPr lang="en-US" dirty="0"/>
              <a:t>		</a:t>
            </a:r>
            <a:r>
              <a:rPr lang="en-US" dirty="0" smtClean="0"/>
              <a:t>w</a:t>
            </a:r>
            <a:r>
              <a:rPr lang="en-US" dirty="0"/>
              <a:t>		</a:t>
            </a:r>
            <a:r>
              <a:rPr lang="en-US" dirty="0" err="1"/>
              <a:t>rigwari</a:t>
            </a:r>
            <a:r>
              <a:rPr lang="en-US" dirty="0"/>
              <a:t>	</a:t>
            </a:r>
            <a:r>
              <a:rPr lang="en-US" dirty="0" smtClean="0"/>
              <a:t>   /</a:t>
            </a:r>
            <a:r>
              <a:rPr lang="en-US" dirty="0" err="1" smtClean="0"/>
              <a:t>ɾiγwaɾi</a:t>
            </a:r>
            <a:r>
              <a:rPr lang="en-US" dirty="0"/>
              <a:t>/ 	</a:t>
            </a:r>
            <a:r>
              <a:rPr lang="en-US" dirty="0" smtClean="0"/>
              <a:t>zebra</a:t>
            </a:r>
            <a:endParaRPr lang="en-GB" dirty="0"/>
          </a:p>
          <a:p>
            <a:r>
              <a:rPr lang="en-US" dirty="0" err="1"/>
              <a:t>NY,ny</a:t>
            </a:r>
            <a:r>
              <a:rPr lang="en-US" dirty="0"/>
              <a:t>		</a:t>
            </a:r>
            <a:r>
              <a:rPr lang="en-US" dirty="0" smtClean="0"/>
              <a:t>ɲ</a:t>
            </a:r>
            <a:r>
              <a:rPr lang="en-US" dirty="0"/>
              <a:t>		</a:t>
            </a:r>
            <a:r>
              <a:rPr lang="en-US" dirty="0" err="1"/>
              <a:t>enyanya</a:t>
            </a:r>
            <a:r>
              <a:rPr lang="en-US" dirty="0"/>
              <a:t>	</a:t>
            </a:r>
            <a:r>
              <a:rPr lang="en-US" dirty="0" smtClean="0"/>
              <a:t>   /</a:t>
            </a:r>
            <a:r>
              <a:rPr lang="en-US" dirty="0" err="1"/>
              <a:t>eɲaɲa</a:t>
            </a:r>
            <a:r>
              <a:rPr lang="en-US" dirty="0"/>
              <a:t>/ 	</a:t>
            </a:r>
            <a:r>
              <a:rPr lang="en-US" dirty="0" smtClean="0"/>
              <a:t>tomato</a:t>
            </a:r>
            <a:endParaRPr lang="en-GB" dirty="0"/>
          </a:p>
          <a:p>
            <a:r>
              <a:rPr lang="en-US" dirty="0" err="1"/>
              <a:t>NG,ng</a:t>
            </a:r>
            <a:r>
              <a:rPr lang="en-US" dirty="0"/>
              <a:t> 	</a:t>
            </a:r>
            <a:r>
              <a:rPr lang="en-US" dirty="0" smtClean="0"/>
              <a:t>ŋ</a:t>
            </a:r>
            <a:r>
              <a:rPr lang="en-US" dirty="0"/>
              <a:t>		</a:t>
            </a:r>
            <a:r>
              <a:rPr lang="en-US" dirty="0" err="1"/>
              <a:t>engiti</a:t>
            </a:r>
            <a:r>
              <a:rPr lang="en-US" dirty="0"/>
              <a:t>	</a:t>
            </a:r>
            <a:r>
              <a:rPr lang="en-US" dirty="0" smtClean="0"/>
              <a:t>   /</a:t>
            </a:r>
            <a:r>
              <a:rPr lang="en-US" dirty="0" err="1"/>
              <a:t>eŋgiti</a:t>
            </a:r>
            <a:r>
              <a:rPr lang="en-US" dirty="0"/>
              <a:t>/ 	</a:t>
            </a:r>
            <a:r>
              <a:rPr lang="en-US" dirty="0" smtClean="0"/>
              <a:t>beast</a:t>
            </a:r>
            <a:endParaRPr lang="en-GB" dirty="0"/>
          </a:p>
          <a:p>
            <a:endParaRPr lang="en-GB" dirty="0"/>
          </a:p>
        </p:txBody>
      </p:sp>
    </p:spTree>
    <p:extLst>
      <p:ext uri="{BB962C8B-B14F-4D97-AF65-F5344CB8AC3E}">
        <p14:creationId xmlns:p14="http://schemas.microsoft.com/office/powerpoint/2010/main" val="3039150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23863"/>
            <a:ext cx="8496300" cy="601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32840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EkeGusii </a:t>
            </a:r>
            <a:r>
              <a:rPr lang="en-GB" dirty="0"/>
              <a:t>Syllable</a:t>
            </a:r>
          </a:p>
        </p:txBody>
      </p:sp>
      <p:sp>
        <p:nvSpPr>
          <p:cNvPr id="3" name="Content Placeholder 2"/>
          <p:cNvSpPr>
            <a:spLocks noGrp="1"/>
          </p:cNvSpPr>
          <p:nvPr>
            <p:ph idx="1"/>
          </p:nvPr>
        </p:nvSpPr>
        <p:spPr/>
        <p:txBody>
          <a:bodyPr/>
          <a:lstStyle/>
          <a:p>
            <a:r>
              <a:rPr lang="en-US" dirty="0"/>
              <a:t>The basic syllable in Ekegusii is made up of a vowel segment preceded by zero or more consonantal </a:t>
            </a:r>
            <a:r>
              <a:rPr lang="en-US" dirty="0" smtClean="0"/>
              <a:t>segments. </a:t>
            </a:r>
            <a:r>
              <a:rPr lang="en-US" dirty="0"/>
              <a:t>Like all languages, the nucleus in Ekegusii is a vowel – the peak of a syllable. This can be represented as:</a:t>
            </a:r>
            <a:endParaRPr lang="en-GB" dirty="0"/>
          </a:p>
          <a:p>
            <a:endParaRPr lang="en-GB" dirty="0"/>
          </a:p>
          <a:p>
            <a:endParaRPr lang="en-GB" dirty="0"/>
          </a:p>
        </p:txBody>
      </p:sp>
    </p:spTree>
    <p:extLst>
      <p:ext uri="{BB962C8B-B14F-4D97-AF65-F5344CB8AC3E}">
        <p14:creationId xmlns:p14="http://schemas.microsoft.com/office/powerpoint/2010/main" val="7789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Ekegusii Syllable</a:t>
            </a:r>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628800"/>
            <a:ext cx="640871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3847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Ekegusii Syllable</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556792"/>
            <a:ext cx="6840759"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416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EkeGusii Syllable</a:t>
            </a:r>
            <a:endParaRPr lang="en-GB" dirty="0"/>
          </a:p>
        </p:txBody>
      </p:sp>
      <p:sp>
        <p:nvSpPr>
          <p:cNvPr id="3" name="Content Placeholder 2"/>
          <p:cNvSpPr>
            <a:spLocks noGrp="1"/>
          </p:cNvSpPr>
          <p:nvPr>
            <p:ph idx="1"/>
          </p:nvPr>
        </p:nvSpPr>
        <p:spPr/>
        <p:txBody>
          <a:bodyPr>
            <a:normAutofit fontScale="77500" lnSpcReduction="20000"/>
          </a:bodyPr>
          <a:lstStyle/>
          <a:p>
            <a:r>
              <a:rPr lang="en-US" dirty="0"/>
              <a:t>From the above schema, notice that the nucleus is an obligatory element in every </a:t>
            </a:r>
            <a:r>
              <a:rPr lang="en-US" dirty="0" smtClean="0"/>
              <a:t>EkeGusii </a:t>
            </a:r>
            <a:r>
              <a:rPr lang="en-US" dirty="0"/>
              <a:t>syllable and it marks the end of the syllable. It contains a short vowel, a long vowel, or a combination of vowels. The nucleus must also contain a minimum of one Mora (μ) and at most two </a:t>
            </a:r>
            <a:r>
              <a:rPr lang="en-US" dirty="0" err="1"/>
              <a:t>moras</a:t>
            </a:r>
            <a:r>
              <a:rPr lang="en-US" dirty="0"/>
              <a:t>. </a:t>
            </a:r>
            <a:endParaRPr lang="en-GB" dirty="0"/>
          </a:p>
          <a:p>
            <a:r>
              <a:rPr lang="en-US" dirty="0" smtClean="0"/>
              <a:t>EkeGusii </a:t>
            </a:r>
            <a:r>
              <a:rPr lang="en-US" dirty="0"/>
              <a:t>rhyme does not branch. Codas are not possible in the language (Nash, 2011). </a:t>
            </a:r>
            <a:r>
              <a:rPr lang="en-US" dirty="0" smtClean="0"/>
              <a:t>EkeGusii </a:t>
            </a:r>
            <a:r>
              <a:rPr lang="en-US" dirty="0"/>
              <a:t>does not have a coda after the nucleus since every syllable ends in a vowel. For the two constituents, the nucleus is obligatory while the onset is optional. When in other languages like English the nucleus must not be always a vowel (Davenport and </a:t>
            </a:r>
            <a:r>
              <a:rPr lang="en-US" dirty="0" err="1"/>
              <a:t>Hannahs</a:t>
            </a:r>
            <a:r>
              <a:rPr lang="en-US" dirty="0"/>
              <a:t> 2005), in </a:t>
            </a:r>
            <a:r>
              <a:rPr lang="en-US" dirty="0" smtClean="0"/>
              <a:t>EkeGusii </a:t>
            </a:r>
            <a:r>
              <a:rPr lang="en-US" dirty="0"/>
              <a:t>the nucleus must be a vowel</a:t>
            </a:r>
            <a:r>
              <a:rPr lang="en-US" dirty="0" smtClean="0"/>
              <a:t>.</a:t>
            </a:r>
            <a:endParaRPr lang="en-GB" dirty="0"/>
          </a:p>
        </p:txBody>
      </p:sp>
    </p:spTree>
    <p:extLst>
      <p:ext uri="{BB962C8B-B14F-4D97-AF65-F5344CB8AC3E}">
        <p14:creationId xmlns:p14="http://schemas.microsoft.com/office/powerpoint/2010/main" val="4032095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EkeGusii syllable</a:t>
            </a:r>
            <a:endParaRPr lang="en-GB" dirty="0"/>
          </a:p>
        </p:txBody>
      </p:sp>
      <p:sp>
        <p:nvSpPr>
          <p:cNvPr id="3" name="Content Placeholder 2"/>
          <p:cNvSpPr>
            <a:spLocks noGrp="1"/>
          </p:cNvSpPr>
          <p:nvPr>
            <p:ph idx="1"/>
          </p:nvPr>
        </p:nvSpPr>
        <p:spPr/>
        <p:txBody>
          <a:bodyPr/>
          <a:lstStyle/>
          <a:p>
            <a:r>
              <a:rPr lang="en-US" dirty="0"/>
              <a:t>Onsets of </a:t>
            </a:r>
            <a:r>
              <a:rPr lang="en-US" dirty="0" smtClean="0"/>
              <a:t>EkeGusii </a:t>
            </a:r>
            <a:r>
              <a:rPr lang="en-US" dirty="0"/>
              <a:t>syllables have several possible permutations as seen in Nash, (2011) which is extended in this work to be three from two according to Nash. They are a single consonant, </a:t>
            </a:r>
            <a:r>
              <a:rPr lang="en-US" dirty="0" err="1"/>
              <a:t>prenasalized</a:t>
            </a:r>
            <a:r>
              <a:rPr lang="en-US" dirty="0"/>
              <a:t> consonant, consonant glide, </a:t>
            </a:r>
            <a:r>
              <a:rPr lang="en-US" dirty="0" err="1"/>
              <a:t>prenasalized</a:t>
            </a:r>
            <a:r>
              <a:rPr lang="en-US" dirty="0"/>
              <a:t> consonant, and glide. Therefore, a maximal Ekegusii syllable can be represented in a tree diagram for the word </a:t>
            </a:r>
            <a:r>
              <a:rPr lang="en-US" i="1" dirty="0" err="1"/>
              <a:t>nchaa</a:t>
            </a:r>
            <a:r>
              <a:rPr lang="en-US" dirty="0"/>
              <a:t> /</a:t>
            </a:r>
            <a:r>
              <a:rPr lang="en-US" dirty="0" err="1"/>
              <a:t>nʧwa</a:t>
            </a:r>
            <a:r>
              <a:rPr lang="en-US" dirty="0"/>
              <a:t>:/ ‘come here’ as: </a:t>
            </a:r>
            <a:endParaRPr lang="en-GB" dirty="0"/>
          </a:p>
          <a:p>
            <a:endParaRPr lang="en-GB" dirty="0"/>
          </a:p>
        </p:txBody>
      </p:sp>
    </p:spTree>
    <p:extLst>
      <p:ext uri="{BB962C8B-B14F-4D97-AF65-F5344CB8AC3E}">
        <p14:creationId xmlns:p14="http://schemas.microsoft.com/office/powerpoint/2010/main" val="1496978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EkeGusii syllable for the word </a:t>
            </a:r>
            <a:r>
              <a:rPr lang="en-GB" i="1" dirty="0" err="1" smtClean="0"/>
              <a:t>nchwaa</a:t>
            </a:r>
            <a:r>
              <a:rPr lang="en-GB" dirty="0" smtClean="0"/>
              <a:t> ‘come here’</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916832"/>
            <a:ext cx="5688631"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532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EkeGusii syllable</a:t>
            </a:r>
            <a:endParaRPr lang="en-GB" dirty="0"/>
          </a:p>
        </p:txBody>
      </p:sp>
      <p:sp>
        <p:nvSpPr>
          <p:cNvPr id="3" name="Content Placeholder 2"/>
          <p:cNvSpPr>
            <a:spLocks noGrp="1"/>
          </p:cNvSpPr>
          <p:nvPr>
            <p:ph idx="1"/>
          </p:nvPr>
        </p:nvSpPr>
        <p:spPr/>
        <p:txBody>
          <a:bodyPr/>
          <a:lstStyle/>
          <a:p>
            <a:r>
              <a:rPr lang="en-US" dirty="0"/>
              <a:t>T</a:t>
            </a:r>
            <a:r>
              <a:rPr lang="en-US" dirty="0" smtClean="0"/>
              <a:t>he </a:t>
            </a:r>
            <a:r>
              <a:rPr lang="en-US" dirty="0"/>
              <a:t>only possible onsets in Ekegusii are: </a:t>
            </a:r>
            <a:endParaRPr lang="en-US" dirty="0" smtClean="0"/>
          </a:p>
          <a:p>
            <a:r>
              <a:rPr lang="en-US" dirty="0" smtClean="0"/>
              <a:t>(</a:t>
            </a:r>
            <a:r>
              <a:rPr lang="en-US" dirty="0"/>
              <a:t>1) </a:t>
            </a:r>
            <a:r>
              <a:rPr lang="en-US" dirty="0" smtClean="0"/>
              <a:t>Ø </a:t>
            </a:r>
          </a:p>
          <a:p>
            <a:r>
              <a:rPr lang="en-US" dirty="0" smtClean="0"/>
              <a:t>(</a:t>
            </a:r>
            <a:r>
              <a:rPr lang="en-US" dirty="0"/>
              <a:t>2) </a:t>
            </a:r>
            <a:r>
              <a:rPr lang="en-US" dirty="0" smtClean="0"/>
              <a:t>C </a:t>
            </a:r>
          </a:p>
          <a:p>
            <a:r>
              <a:rPr lang="en-US" dirty="0" smtClean="0"/>
              <a:t>(</a:t>
            </a:r>
            <a:r>
              <a:rPr lang="en-US" dirty="0"/>
              <a:t>3) </a:t>
            </a:r>
            <a:r>
              <a:rPr lang="en-US" dirty="0" smtClean="0"/>
              <a:t>NC </a:t>
            </a:r>
          </a:p>
          <a:p>
            <a:r>
              <a:rPr lang="en-US" dirty="0" smtClean="0"/>
              <a:t>(</a:t>
            </a:r>
            <a:r>
              <a:rPr lang="en-US" dirty="0"/>
              <a:t>4) </a:t>
            </a:r>
            <a:r>
              <a:rPr lang="en-US" dirty="0" smtClean="0"/>
              <a:t>CG  </a:t>
            </a:r>
          </a:p>
          <a:p>
            <a:r>
              <a:rPr lang="en-US" dirty="0" smtClean="0"/>
              <a:t>(</a:t>
            </a:r>
            <a:r>
              <a:rPr lang="en-US" dirty="0"/>
              <a:t>5) </a:t>
            </a:r>
            <a:r>
              <a:rPr lang="en-US" dirty="0" smtClean="0"/>
              <a:t>NCG </a:t>
            </a:r>
          </a:p>
          <a:p>
            <a:r>
              <a:rPr lang="en-US" dirty="0" smtClean="0"/>
              <a:t>This </a:t>
            </a:r>
            <a:r>
              <a:rPr lang="en-US" dirty="0"/>
              <a:t>is demonstrated in the following table.</a:t>
            </a:r>
            <a:endParaRPr lang="en-GB" dirty="0"/>
          </a:p>
          <a:p>
            <a:endParaRPr lang="en-GB" dirty="0"/>
          </a:p>
        </p:txBody>
      </p:sp>
    </p:spTree>
    <p:extLst>
      <p:ext uri="{BB962C8B-B14F-4D97-AF65-F5344CB8AC3E}">
        <p14:creationId xmlns:p14="http://schemas.microsoft.com/office/powerpoint/2010/main" val="328238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EkeGusii syllable</a:t>
            </a:r>
          </a:p>
        </p:txBody>
      </p:sp>
      <p:graphicFrame>
        <p:nvGraphicFramePr>
          <p:cNvPr id="4" name="Content Placeholder 3"/>
          <p:cNvGraphicFramePr>
            <a:graphicFrameLocks noGrp="1"/>
          </p:cNvGraphicFramePr>
          <p:nvPr>
            <p:ph idx="1"/>
          </p:nvPr>
        </p:nvGraphicFramePr>
        <p:xfrm>
          <a:off x="1983422" y="1851501"/>
          <a:ext cx="5177155" cy="3460369"/>
        </p:xfrm>
        <a:graphic>
          <a:graphicData uri="http://schemas.openxmlformats.org/drawingml/2006/table">
            <a:tbl>
              <a:tblPr firstRow="1" firstCol="1" bandRow="1">
                <a:tableStyleId>{5C22544A-7EE6-4342-B048-85BDC9FD1C3A}</a:tableStyleId>
              </a:tblPr>
              <a:tblGrid>
                <a:gridCol w="518795"/>
                <a:gridCol w="629920"/>
                <a:gridCol w="1980565"/>
                <a:gridCol w="2047875"/>
              </a:tblGrid>
              <a:tr h="0">
                <a:tc>
                  <a:txBody>
                    <a:bodyPr/>
                    <a:lstStyle/>
                    <a:p>
                      <a:pPr algn="just">
                        <a:lnSpc>
                          <a:spcPct val="200000"/>
                        </a:lnSpc>
                        <a:spcAft>
                          <a:spcPts val="0"/>
                        </a:spcAft>
                      </a:pPr>
                      <a:r>
                        <a:rPr lang="en-US" sz="1200">
                          <a:effectLst/>
                        </a:rPr>
                        <a:t>Onset </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Rhyme</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Word in Ekegusii</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Gloss</a:t>
                      </a:r>
                      <a:endParaRPr lang="en-GB" sz="1100">
                        <a:effectLst/>
                        <a:latin typeface="Calibri"/>
                        <a:ea typeface="Cambria"/>
                        <a:cs typeface="Times New Roman"/>
                      </a:endParaRPr>
                    </a:p>
                  </a:txBody>
                  <a:tcPr marL="68580" marR="68580" marT="0" marB="0"/>
                </a:tc>
              </a:tr>
              <a:tr h="0">
                <a:tc>
                  <a:txBody>
                    <a:bodyPr/>
                    <a:lstStyle/>
                    <a:p>
                      <a:pPr algn="just">
                        <a:lnSpc>
                          <a:spcPct val="200000"/>
                        </a:lnSpc>
                        <a:spcAft>
                          <a:spcPts val="0"/>
                        </a:spcAft>
                      </a:pPr>
                      <a:r>
                        <a:rPr lang="en-US" sz="1200">
                          <a:effectLst/>
                        </a:rPr>
                        <a:t>Ø</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V</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oɣa</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make noise</a:t>
                      </a:r>
                      <a:endParaRPr lang="en-GB" sz="1100">
                        <a:effectLst/>
                        <a:latin typeface="Calibri"/>
                        <a:ea typeface="Cambria"/>
                        <a:cs typeface="Times New Roman"/>
                      </a:endParaRPr>
                    </a:p>
                  </a:txBody>
                  <a:tcPr marL="68580" marR="68580" marT="0" marB="0"/>
                </a:tc>
              </a:tr>
              <a:tr h="0">
                <a:tc>
                  <a:txBody>
                    <a:bodyPr/>
                    <a:lstStyle/>
                    <a:p>
                      <a:pPr algn="just">
                        <a:lnSpc>
                          <a:spcPct val="200000"/>
                        </a:lnSpc>
                        <a:spcAft>
                          <a:spcPts val="0"/>
                        </a:spcAft>
                      </a:pPr>
                      <a:r>
                        <a:rPr lang="en-US" sz="1200">
                          <a:effectLst/>
                        </a:rPr>
                        <a:t>Ø</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VV</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o:ɾa</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thresh</a:t>
                      </a:r>
                      <a:endParaRPr lang="en-GB" sz="1100">
                        <a:effectLst/>
                        <a:latin typeface="Calibri"/>
                        <a:ea typeface="Cambria"/>
                        <a:cs typeface="Times New Roman"/>
                      </a:endParaRPr>
                    </a:p>
                  </a:txBody>
                  <a:tcPr marL="68580" marR="68580" marT="0" marB="0"/>
                </a:tc>
              </a:tr>
              <a:tr h="0">
                <a:tc>
                  <a:txBody>
                    <a:bodyPr/>
                    <a:lstStyle/>
                    <a:p>
                      <a:pPr algn="just">
                        <a:lnSpc>
                          <a:spcPct val="200000"/>
                        </a:lnSpc>
                        <a:spcAft>
                          <a:spcPts val="0"/>
                        </a:spcAft>
                      </a:pPr>
                      <a:r>
                        <a:rPr lang="en-US" sz="1200">
                          <a:effectLst/>
                        </a:rPr>
                        <a:t>C</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V</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sami</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grab</a:t>
                      </a:r>
                      <a:endParaRPr lang="en-GB" sz="1100">
                        <a:effectLst/>
                        <a:latin typeface="Calibri"/>
                        <a:ea typeface="Cambria"/>
                        <a:cs typeface="Times New Roman"/>
                      </a:endParaRPr>
                    </a:p>
                  </a:txBody>
                  <a:tcPr marL="68580" marR="68580" marT="0" marB="0"/>
                </a:tc>
              </a:tr>
              <a:tr h="0">
                <a:tc>
                  <a:txBody>
                    <a:bodyPr/>
                    <a:lstStyle/>
                    <a:p>
                      <a:pPr algn="just">
                        <a:lnSpc>
                          <a:spcPct val="200000"/>
                        </a:lnSpc>
                        <a:spcAft>
                          <a:spcPts val="0"/>
                        </a:spcAft>
                      </a:pPr>
                      <a:r>
                        <a:rPr lang="en-US" sz="1200">
                          <a:effectLst/>
                        </a:rPr>
                        <a:t>C</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VV</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Se:mi</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educate</a:t>
                      </a:r>
                      <a:endParaRPr lang="en-GB" sz="1100">
                        <a:effectLst/>
                        <a:latin typeface="Calibri"/>
                        <a:ea typeface="Cambria"/>
                        <a:cs typeface="Times New Roman"/>
                      </a:endParaRPr>
                    </a:p>
                  </a:txBody>
                  <a:tcPr marL="68580" marR="68580" marT="0" marB="0"/>
                </a:tc>
              </a:tr>
              <a:tr h="0">
                <a:tc>
                  <a:txBody>
                    <a:bodyPr/>
                    <a:lstStyle/>
                    <a:p>
                      <a:pPr algn="just">
                        <a:lnSpc>
                          <a:spcPct val="200000"/>
                        </a:lnSpc>
                        <a:spcAft>
                          <a:spcPts val="0"/>
                        </a:spcAft>
                      </a:pPr>
                      <a:r>
                        <a:rPr lang="en-US" sz="1200">
                          <a:effectLst/>
                        </a:rPr>
                        <a:t>CG</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V</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bwata</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catch</a:t>
                      </a:r>
                      <a:endParaRPr lang="en-GB" sz="1100">
                        <a:effectLst/>
                        <a:latin typeface="Calibri"/>
                        <a:ea typeface="Cambria"/>
                        <a:cs typeface="Times New Roman"/>
                      </a:endParaRPr>
                    </a:p>
                  </a:txBody>
                  <a:tcPr marL="68580" marR="68580" marT="0" marB="0"/>
                </a:tc>
              </a:tr>
              <a:tr h="0">
                <a:tc>
                  <a:txBody>
                    <a:bodyPr/>
                    <a:lstStyle/>
                    <a:p>
                      <a:pPr algn="just">
                        <a:lnSpc>
                          <a:spcPct val="200000"/>
                        </a:lnSpc>
                        <a:spcAft>
                          <a:spcPts val="0"/>
                        </a:spcAft>
                      </a:pPr>
                      <a:r>
                        <a:rPr lang="en-US" sz="1200">
                          <a:effectLst/>
                        </a:rPr>
                        <a:t>CG</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VV</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gwe:na/bwe:na</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get well</a:t>
                      </a:r>
                      <a:endParaRPr lang="en-GB" sz="1100">
                        <a:effectLst/>
                        <a:latin typeface="Calibri"/>
                        <a:ea typeface="Cambria"/>
                        <a:cs typeface="Times New Roman"/>
                      </a:endParaRPr>
                    </a:p>
                  </a:txBody>
                  <a:tcPr marL="68580" marR="68580" marT="0" marB="0"/>
                </a:tc>
              </a:tr>
              <a:tr h="0">
                <a:tc>
                  <a:txBody>
                    <a:bodyPr/>
                    <a:lstStyle/>
                    <a:p>
                      <a:pPr algn="just">
                        <a:lnSpc>
                          <a:spcPct val="200000"/>
                        </a:lnSpc>
                        <a:spcAft>
                          <a:spcPts val="0"/>
                        </a:spcAft>
                      </a:pPr>
                      <a:r>
                        <a:rPr lang="en-US" sz="1200">
                          <a:effectLst/>
                        </a:rPr>
                        <a:t>NC</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V</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mbaɾɛ</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should I count?</a:t>
                      </a:r>
                      <a:endParaRPr lang="en-GB" sz="1100">
                        <a:effectLst/>
                        <a:latin typeface="Calibri"/>
                        <a:ea typeface="Cambria"/>
                        <a:cs typeface="Times New Roman"/>
                      </a:endParaRPr>
                    </a:p>
                  </a:txBody>
                  <a:tcPr marL="68580" marR="68580" marT="0" marB="0"/>
                </a:tc>
              </a:tr>
              <a:tr h="0">
                <a:tc>
                  <a:txBody>
                    <a:bodyPr/>
                    <a:lstStyle/>
                    <a:p>
                      <a:pPr algn="just">
                        <a:lnSpc>
                          <a:spcPct val="200000"/>
                        </a:lnSpc>
                        <a:spcAft>
                          <a:spcPts val="0"/>
                        </a:spcAft>
                      </a:pPr>
                      <a:r>
                        <a:rPr lang="en-US" sz="1200">
                          <a:effectLst/>
                        </a:rPr>
                        <a:t>NC</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VV</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mba:ɾɛ</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should I operate?</a:t>
                      </a:r>
                      <a:endParaRPr lang="en-GB" sz="1100">
                        <a:effectLst/>
                        <a:latin typeface="Calibri"/>
                        <a:ea typeface="Cambria"/>
                        <a:cs typeface="Times New Roman"/>
                      </a:endParaRPr>
                    </a:p>
                  </a:txBody>
                  <a:tcPr marL="68580" marR="68580" marT="0" marB="0"/>
                </a:tc>
              </a:tr>
              <a:tr h="0">
                <a:tc>
                  <a:txBody>
                    <a:bodyPr/>
                    <a:lstStyle/>
                    <a:p>
                      <a:pPr algn="just">
                        <a:lnSpc>
                          <a:spcPct val="200000"/>
                        </a:lnSpc>
                        <a:spcAft>
                          <a:spcPts val="0"/>
                        </a:spcAft>
                      </a:pPr>
                      <a:r>
                        <a:rPr lang="en-US" sz="1200">
                          <a:effectLst/>
                        </a:rPr>
                        <a:t>NCG</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V</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mbwatɛ</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I have</a:t>
                      </a:r>
                      <a:endParaRPr lang="en-GB" sz="1100">
                        <a:effectLst/>
                        <a:latin typeface="Calibri"/>
                        <a:ea typeface="Cambria"/>
                        <a:cs typeface="Times New Roman"/>
                      </a:endParaRPr>
                    </a:p>
                  </a:txBody>
                  <a:tcPr marL="68580" marR="68580" marT="0" marB="0"/>
                </a:tc>
              </a:tr>
              <a:tr h="0">
                <a:tc>
                  <a:txBody>
                    <a:bodyPr/>
                    <a:lstStyle/>
                    <a:p>
                      <a:pPr algn="just">
                        <a:lnSpc>
                          <a:spcPct val="200000"/>
                        </a:lnSpc>
                        <a:spcAft>
                          <a:spcPts val="0"/>
                        </a:spcAft>
                      </a:pPr>
                      <a:r>
                        <a:rPr lang="en-US" sz="1200">
                          <a:effectLst/>
                        </a:rPr>
                        <a:t>NCG</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VV</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a:effectLst/>
                        </a:rPr>
                        <a:t>emwa:mu</a:t>
                      </a:r>
                      <a:endParaRPr lang="en-GB" sz="1100">
                        <a:effectLst/>
                        <a:latin typeface="Calibri"/>
                        <a:ea typeface="Cambria"/>
                        <a:cs typeface="Times New Roman"/>
                      </a:endParaRPr>
                    </a:p>
                  </a:txBody>
                  <a:tcPr marL="68580" marR="68580" marT="0" marB="0"/>
                </a:tc>
                <a:tc>
                  <a:txBody>
                    <a:bodyPr/>
                    <a:lstStyle/>
                    <a:p>
                      <a:pPr algn="just">
                        <a:lnSpc>
                          <a:spcPct val="200000"/>
                        </a:lnSpc>
                        <a:spcAft>
                          <a:spcPts val="0"/>
                        </a:spcAft>
                      </a:pPr>
                      <a:r>
                        <a:rPr lang="en-US" sz="1200" dirty="0">
                          <a:effectLst/>
                        </a:rPr>
                        <a:t>black/dirty</a:t>
                      </a:r>
                      <a:endParaRPr lang="en-GB" sz="1100" dirty="0">
                        <a:effectLst/>
                        <a:latin typeface="Calibri"/>
                        <a:ea typeface="Cambria"/>
                        <a:cs typeface="Times New Roman"/>
                      </a:endParaRPr>
                    </a:p>
                  </a:txBody>
                  <a:tcPr marL="68580" marR="68580" marT="0" marB="0"/>
                </a:tc>
              </a:tr>
            </a:tbl>
          </a:graphicData>
        </a:graphic>
      </p:graphicFrame>
    </p:spTree>
    <p:extLst>
      <p:ext uri="{BB962C8B-B14F-4D97-AF65-F5344CB8AC3E}">
        <p14:creationId xmlns:p14="http://schemas.microsoft.com/office/powerpoint/2010/main" val="4149943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Tone in EkeGusii</a:t>
            </a:r>
            <a:endParaRPr lang="en-GB" dirty="0"/>
          </a:p>
        </p:txBody>
      </p:sp>
      <p:sp>
        <p:nvSpPr>
          <p:cNvPr id="3" name="Content Placeholder 2"/>
          <p:cNvSpPr>
            <a:spLocks noGrp="1"/>
          </p:cNvSpPr>
          <p:nvPr>
            <p:ph idx="1"/>
          </p:nvPr>
        </p:nvSpPr>
        <p:spPr/>
        <p:txBody>
          <a:bodyPr/>
          <a:lstStyle/>
          <a:p>
            <a:r>
              <a:rPr lang="en-US" dirty="0" smtClean="0"/>
              <a:t>EkeGusii </a:t>
            </a:r>
            <a:r>
              <a:rPr lang="en-US" dirty="0"/>
              <a:t>is seen to employ tone to distinguish word meanings or to convey grammatical distinctions. The tone in </a:t>
            </a:r>
            <a:r>
              <a:rPr lang="en-US" dirty="0" smtClean="0"/>
              <a:t>EkeGusii </a:t>
            </a:r>
            <a:r>
              <a:rPr lang="en-US" dirty="0"/>
              <a:t>serves to mark different verb tenses, possession, negation, and nominal categories. In this way, the meanings of the same phonemic segments, in the same arrangement, are distinguished by the pitch patterns as in the following </a:t>
            </a:r>
            <a:r>
              <a:rPr lang="en-US" dirty="0" smtClean="0"/>
              <a:t>example:</a:t>
            </a:r>
            <a:endParaRPr lang="en-GB" dirty="0"/>
          </a:p>
          <a:p>
            <a:endParaRPr lang="en-GB" dirty="0"/>
          </a:p>
        </p:txBody>
      </p:sp>
    </p:spTree>
    <p:extLst>
      <p:ext uri="{BB962C8B-B14F-4D97-AF65-F5344CB8AC3E}">
        <p14:creationId xmlns:p14="http://schemas.microsoft.com/office/powerpoint/2010/main" val="1199955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Tone in EkeGusii</a:t>
            </a:r>
          </a:p>
        </p:txBody>
      </p:sp>
      <p:sp>
        <p:nvSpPr>
          <p:cNvPr id="3" name="Content Placeholder 2"/>
          <p:cNvSpPr>
            <a:spLocks noGrp="1"/>
          </p:cNvSpPr>
          <p:nvPr>
            <p:ph idx="1"/>
          </p:nvPr>
        </p:nvSpPr>
        <p:spPr/>
        <p:txBody>
          <a:bodyPr/>
          <a:lstStyle/>
          <a:p>
            <a:r>
              <a:rPr lang="en-US" b="1" dirty="0"/>
              <a:t>Transcription		</a:t>
            </a:r>
            <a:r>
              <a:rPr lang="en-US" b="1" dirty="0" smtClean="0"/>
              <a:t>	Gloss</a:t>
            </a:r>
            <a:r>
              <a:rPr lang="en-US" b="1" dirty="0"/>
              <a:t>	</a:t>
            </a:r>
            <a:endParaRPr lang="en-GB" dirty="0"/>
          </a:p>
          <a:p>
            <a:r>
              <a:rPr lang="en-US" dirty="0"/>
              <a:t>/</a:t>
            </a:r>
            <a:r>
              <a:rPr lang="en-US" dirty="0" err="1"/>
              <a:t>mˋoʹakˋe</a:t>
            </a:r>
            <a:r>
              <a:rPr lang="en-US" dirty="0"/>
              <a:t>/		beat </a:t>
            </a:r>
            <a:r>
              <a:rPr lang="en-US" dirty="0" smtClean="0"/>
              <a:t>him/her</a:t>
            </a:r>
            <a:endParaRPr lang="en-US" dirty="0"/>
          </a:p>
          <a:p>
            <a:r>
              <a:rPr lang="en-US" dirty="0" smtClean="0"/>
              <a:t>/</a:t>
            </a:r>
            <a:r>
              <a:rPr lang="en-US" dirty="0" err="1"/>
              <a:t>mˋoˋakˋe</a:t>
            </a:r>
            <a:r>
              <a:rPr lang="en-US" dirty="0"/>
              <a:t>/		(Pl-you) </a:t>
            </a:r>
            <a:r>
              <a:rPr lang="en-US" dirty="0" smtClean="0"/>
              <a:t>paint</a:t>
            </a:r>
          </a:p>
          <a:p>
            <a:r>
              <a:rPr lang="en-US" dirty="0"/>
              <a:t>/</a:t>
            </a:r>
            <a:r>
              <a:rPr lang="en-US" dirty="0" err="1"/>
              <a:t>kˋaɾwʹa</a:t>
            </a:r>
            <a:r>
              <a:rPr lang="en-US" dirty="0"/>
              <a:t>:/		go </a:t>
            </a:r>
            <a:r>
              <a:rPr lang="en-US" dirty="0" smtClean="0"/>
              <a:t>away</a:t>
            </a:r>
            <a:r>
              <a:rPr lang="en-US" dirty="0"/>
              <a:t>	</a:t>
            </a:r>
            <a:endParaRPr lang="en-US" dirty="0" smtClean="0"/>
          </a:p>
          <a:p>
            <a:r>
              <a:rPr lang="en-US" dirty="0" smtClean="0"/>
              <a:t>/</a:t>
            </a:r>
            <a:r>
              <a:rPr lang="en-US" dirty="0" err="1"/>
              <a:t>kʹaɾwˋ</a:t>
            </a:r>
            <a:r>
              <a:rPr lang="en-US" dirty="0" err="1" smtClean="0"/>
              <a:t>a</a:t>
            </a:r>
            <a:r>
              <a:rPr lang="en-US" dirty="0" smtClean="0"/>
              <a:t>/     have </a:t>
            </a:r>
            <a:r>
              <a:rPr lang="en-US" dirty="0"/>
              <a:t>difficulty (doing something)</a:t>
            </a:r>
            <a:endParaRPr lang="en-GB" dirty="0"/>
          </a:p>
          <a:p>
            <a:endParaRPr lang="en-GB" dirty="0"/>
          </a:p>
        </p:txBody>
      </p:sp>
    </p:spTree>
    <p:extLst>
      <p:ext uri="{BB962C8B-B14F-4D97-AF65-F5344CB8AC3E}">
        <p14:creationId xmlns:p14="http://schemas.microsoft.com/office/powerpoint/2010/main" val="1223717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 Cont’d</a:t>
            </a:r>
            <a:endParaRPr lang="en-GB" dirty="0"/>
          </a:p>
        </p:txBody>
      </p:sp>
      <p:sp>
        <p:nvSpPr>
          <p:cNvPr id="3" name="Content Placeholder 2"/>
          <p:cNvSpPr>
            <a:spLocks noGrp="1"/>
          </p:cNvSpPr>
          <p:nvPr>
            <p:ph idx="1"/>
          </p:nvPr>
        </p:nvSpPr>
        <p:spPr/>
        <p:txBody>
          <a:bodyPr>
            <a:normAutofit lnSpcReduction="10000"/>
          </a:bodyPr>
          <a:lstStyle/>
          <a:p>
            <a:pPr lvl="1"/>
            <a:r>
              <a:rPr lang="en-GB" dirty="0" err="1" smtClean="0"/>
              <a:t>Cuppy</a:t>
            </a:r>
            <a:r>
              <a:rPr lang="en-GB" dirty="0" smtClean="0"/>
              <a:t>, (1941) comically but aptly captures the situation that many languages face, including EkeGusii: “Most of us feel that we could never be extinct. The Dodo felt that way too.”</a:t>
            </a:r>
          </a:p>
          <a:p>
            <a:pPr lvl="1"/>
            <a:r>
              <a:rPr lang="en-GB" dirty="0" smtClean="0"/>
              <a:t>EkeGusii language is the best representation of the Gusii culture and if lost, all culture system goes with it.</a:t>
            </a:r>
          </a:p>
          <a:p>
            <a:pPr lvl="1"/>
            <a:r>
              <a:rPr lang="en-GB" dirty="0" smtClean="0"/>
              <a:t>EkeGusii could only be a generation away from extinction as it is being edged out of daily use due to rapid and radical linguistic changes in society borne out of modernism.</a:t>
            </a:r>
            <a:endParaRPr lang="en-GB" dirty="0"/>
          </a:p>
        </p:txBody>
      </p:sp>
    </p:spTree>
    <p:extLst>
      <p:ext uri="{BB962C8B-B14F-4D97-AF65-F5344CB8AC3E}">
        <p14:creationId xmlns:p14="http://schemas.microsoft.com/office/powerpoint/2010/main" val="41830082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Tone in EkeGusii</a:t>
            </a:r>
          </a:p>
        </p:txBody>
      </p:sp>
      <p:sp>
        <p:nvSpPr>
          <p:cNvPr id="3" name="Content Placeholder 2"/>
          <p:cNvSpPr>
            <a:spLocks noGrp="1"/>
          </p:cNvSpPr>
          <p:nvPr>
            <p:ph idx="1"/>
          </p:nvPr>
        </p:nvSpPr>
        <p:spPr/>
        <p:txBody>
          <a:bodyPr/>
          <a:lstStyle/>
          <a:p>
            <a:r>
              <a:rPr lang="en-US" dirty="0"/>
              <a:t>There are three tone patterns in </a:t>
            </a:r>
            <a:r>
              <a:rPr lang="en-US" dirty="0" smtClean="0"/>
              <a:t>EkeGusii</a:t>
            </a:r>
            <a:r>
              <a:rPr lang="en-US" dirty="0"/>
              <a:t>: High (H), Low (L), and Falling. Nash, (2011) points out that falling tone is only found on long vowels, hence not contrastive in the language just like H and L tones. We can therefore assume that the falling tone is a kind of movement from H to L in a concatenation. </a:t>
            </a:r>
            <a:endParaRPr lang="en-GB" dirty="0"/>
          </a:p>
          <a:p>
            <a:endParaRPr lang="en-GB" dirty="0"/>
          </a:p>
        </p:txBody>
      </p:sp>
    </p:spTree>
    <p:extLst>
      <p:ext uri="{BB962C8B-B14F-4D97-AF65-F5344CB8AC3E}">
        <p14:creationId xmlns:p14="http://schemas.microsoft.com/office/powerpoint/2010/main" val="2280675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Tone in EkeGusii</a:t>
            </a:r>
          </a:p>
        </p:txBody>
      </p:sp>
      <p:sp>
        <p:nvSpPr>
          <p:cNvPr id="3" name="Content Placeholder 2"/>
          <p:cNvSpPr>
            <a:spLocks noGrp="1"/>
          </p:cNvSpPr>
          <p:nvPr>
            <p:ph idx="1"/>
          </p:nvPr>
        </p:nvSpPr>
        <p:spPr/>
        <p:txBody>
          <a:bodyPr/>
          <a:lstStyle/>
          <a:p>
            <a:r>
              <a:rPr lang="en-US" dirty="0"/>
              <a:t>Tonal variations in </a:t>
            </a:r>
            <a:r>
              <a:rPr lang="en-US" dirty="0" smtClean="0"/>
              <a:t>EkeGusii </a:t>
            </a:r>
            <a:r>
              <a:rPr lang="en-US" dirty="0"/>
              <a:t>are also used to distinguish dialectal identities between speakers of </a:t>
            </a:r>
            <a:r>
              <a:rPr lang="en-US" dirty="0" err="1" smtClean="0"/>
              <a:t>Ekerogoro</a:t>
            </a:r>
            <a:r>
              <a:rPr lang="en-US" dirty="0" smtClean="0"/>
              <a:t> </a:t>
            </a:r>
            <a:r>
              <a:rPr lang="en-US" dirty="0"/>
              <a:t>and </a:t>
            </a:r>
            <a:r>
              <a:rPr lang="en-US" dirty="0" err="1" smtClean="0"/>
              <a:t>Ekemaate</a:t>
            </a:r>
            <a:r>
              <a:rPr lang="en-US" dirty="0" smtClean="0"/>
              <a:t> </a:t>
            </a:r>
            <a:r>
              <a:rPr lang="en-US" dirty="0"/>
              <a:t>dialects. </a:t>
            </a:r>
            <a:endParaRPr lang="en-GB" dirty="0"/>
          </a:p>
          <a:p>
            <a:endParaRPr lang="en-GB" dirty="0"/>
          </a:p>
        </p:txBody>
      </p:sp>
    </p:spTree>
    <p:extLst>
      <p:ext uri="{BB962C8B-B14F-4D97-AF65-F5344CB8AC3E}">
        <p14:creationId xmlns:p14="http://schemas.microsoft.com/office/powerpoint/2010/main" val="952203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lstStyle/>
          <a:p>
            <a:r>
              <a:rPr lang="en-GB" dirty="0" smtClean="0"/>
              <a:t>EkeGusii language is already endangered as it is being edged out of daily use.</a:t>
            </a:r>
          </a:p>
          <a:p>
            <a:r>
              <a:rPr lang="en-GB" dirty="0" smtClean="0"/>
              <a:t>Deliberate effort is the only way to save this once very vibrant language and culture.</a:t>
            </a:r>
          </a:p>
          <a:p>
            <a:r>
              <a:rPr lang="en-GB" dirty="0" smtClean="0"/>
              <a:t>This can be done by government policy especially in education by using the language in school, cultural reawakening, and language documentation.</a:t>
            </a:r>
            <a:endParaRPr lang="en-GB" dirty="0"/>
          </a:p>
        </p:txBody>
      </p:sp>
    </p:spTree>
    <p:extLst>
      <p:ext uri="{BB962C8B-B14F-4D97-AF65-F5344CB8AC3E}">
        <p14:creationId xmlns:p14="http://schemas.microsoft.com/office/powerpoint/2010/main" val="27393849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Thank you!</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867054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EkeGusii Endangerment</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The language is rapidly staring at its own death if interventions are not put into action. This is seen in three important aspects: </a:t>
            </a:r>
          </a:p>
          <a:p>
            <a:r>
              <a:rPr lang="en-GB" dirty="0" smtClean="0"/>
              <a:t>1) dwindling intergenerational transmission – children are no longer learning their mother tongue in the traditional way where the language passes down from one generation to another. </a:t>
            </a:r>
          </a:p>
          <a:p>
            <a:r>
              <a:rPr lang="en-GB" dirty="0" smtClean="0"/>
              <a:t>2) decreasing number of speakers. </a:t>
            </a:r>
          </a:p>
          <a:p>
            <a:r>
              <a:rPr lang="en-GB" dirty="0" smtClean="0"/>
              <a:t>3) decrease in domains of use. Modern trends have necessitated that the language is relegated to the background, used only by older people.</a:t>
            </a:r>
            <a:endParaRPr lang="en-GB" dirty="0"/>
          </a:p>
        </p:txBody>
      </p:sp>
    </p:spTree>
    <p:extLst>
      <p:ext uri="{BB962C8B-B14F-4D97-AF65-F5344CB8AC3E}">
        <p14:creationId xmlns:p14="http://schemas.microsoft.com/office/powerpoint/2010/main" val="2833483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EkeGusii Endangerment</a:t>
            </a:r>
          </a:p>
        </p:txBody>
      </p:sp>
      <p:sp>
        <p:nvSpPr>
          <p:cNvPr id="3" name="Content Placeholder 2"/>
          <p:cNvSpPr>
            <a:spLocks noGrp="1"/>
          </p:cNvSpPr>
          <p:nvPr>
            <p:ph idx="1"/>
          </p:nvPr>
        </p:nvSpPr>
        <p:spPr/>
        <p:txBody>
          <a:bodyPr>
            <a:normAutofit lnSpcReduction="10000"/>
          </a:bodyPr>
          <a:lstStyle/>
          <a:p>
            <a:r>
              <a:rPr lang="en-GB" dirty="0" smtClean="0"/>
              <a:t>EkeGusii language faces stiff competition from other languages in the region</a:t>
            </a:r>
          </a:p>
          <a:p>
            <a:r>
              <a:rPr lang="en-GB" dirty="0" smtClean="0"/>
              <a:t>English and Kiswahili are used exclusively in school, market, and workplace.</a:t>
            </a:r>
          </a:p>
          <a:p>
            <a:r>
              <a:rPr lang="en-GB" dirty="0" smtClean="0"/>
              <a:t>Other dominant local languages like </a:t>
            </a:r>
            <a:r>
              <a:rPr lang="en-GB" dirty="0" err="1" smtClean="0"/>
              <a:t>Luo</a:t>
            </a:r>
            <a:r>
              <a:rPr lang="en-GB" dirty="0" smtClean="0"/>
              <a:t> and Kikuyu are taking root as evidenced by many loan words (Read </a:t>
            </a:r>
            <a:r>
              <a:rPr lang="en-GB" dirty="0" err="1" smtClean="0"/>
              <a:t>Anyona</a:t>
            </a:r>
            <a:r>
              <a:rPr lang="en-GB" dirty="0" smtClean="0"/>
              <a:t>, 2017).</a:t>
            </a:r>
          </a:p>
          <a:p>
            <a:r>
              <a:rPr lang="en-GB" dirty="0" smtClean="0"/>
              <a:t>Intermarriage with dominant communities has made the state to be more precarious </a:t>
            </a:r>
            <a:endParaRPr lang="en-GB" dirty="0"/>
          </a:p>
        </p:txBody>
      </p:sp>
    </p:spTree>
    <p:extLst>
      <p:ext uri="{BB962C8B-B14F-4D97-AF65-F5344CB8AC3E}">
        <p14:creationId xmlns:p14="http://schemas.microsoft.com/office/powerpoint/2010/main" val="1020705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Domains of language use</a:t>
            </a:r>
            <a:endParaRPr lang="en-GB" dirty="0"/>
          </a:p>
        </p:txBody>
      </p:sp>
      <p:sp>
        <p:nvSpPr>
          <p:cNvPr id="3" name="Content Placeholder 2"/>
          <p:cNvSpPr>
            <a:spLocks noGrp="1"/>
          </p:cNvSpPr>
          <p:nvPr>
            <p:ph idx="1"/>
          </p:nvPr>
        </p:nvSpPr>
        <p:spPr/>
        <p:txBody>
          <a:bodyPr>
            <a:normAutofit lnSpcReduction="10000"/>
          </a:bodyPr>
          <a:lstStyle/>
          <a:p>
            <a:r>
              <a:rPr lang="en-GB" dirty="0" smtClean="0"/>
              <a:t>Trade</a:t>
            </a:r>
          </a:p>
          <a:p>
            <a:r>
              <a:rPr lang="en-GB" dirty="0" smtClean="0"/>
              <a:t>Education</a:t>
            </a:r>
          </a:p>
          <a:p>
            <a:r>
              <a:rPr lang="en-GB" dirty="0" smtClean="0"/>
              <a:t>Religion</a:t>
            </a:r>
          </a:p>
          <a:p>
            <a:r>
              <a:rPr lang="en-GB" dirty="0" smtClean="0"/>
              <a:t>Mass media</a:t>
            </a:r>
          </a:p>
          <a:p>
            <a:r>
              <a:rPr lang="en-GB" dirty="0" smtClean="0"/>
              <a:t>Business </a:t>
            </a:r>
          </a:p>
          <a:p>
            <a:r>
              <a:rPr lang="en-GB" dirty="0" smtClean="0"/>
              <a:t>Farming</a:t>
            </a:r>
          </a:p>
          <a:p>
            <a:r>
              <a:rPr lang="en-GB" dirty="0" smtClean="0"/>
              <a:t>Sports and pass time activities</a:t>
            </a:r>
          </a:p>
          <a:p>
            <a:r>
              <a:rPr lang="en-GB" dirty="0" smtClean="0"/>
              <a:t>Cultural rituals</a:t>
            </a:r>
          </a:p>
          <a:p>
            <a:endParaRPr lang="en-GB" dirty="0" smtClean="0"/>
          </a:p>
        </p:txBody>
      </p:sp>
    </p:spTree>
    <p:extLst>
      <p:ext uri="{BB962C8B-B14F-4D97-AF65-F5344CB8AC3E}">
        <p14:creationId xmlns:p14="http://schemas.microsoft.com/office/powerpoint/2010/main" val="3919242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Domains Cont’d</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The language situation has changed a lot in recent times and the  use of EkeGusii is now relegated to home use and only by older people.</a:t>
            </a:r>
          </a:p>
          <a:p>
            <a:r>
              <a:rPr lang="en-GB" dirty="0" smtClean="0"/>
              <a:t>Domains like trade, education, business, sports, farming, and religion have all been taken over by Kiswahili and English.</a:t>
            </a:r>
          </a:p>
          <a:p>
            <a:r>
              <a:rPr lang="en-GB" dirty="0" smtClean="0"/>
              <a:t>We rarely have activities that require expression in EkeGusii language like traditional circumcision and weddings due to Christian religion domination of all aspects of social life.</a:t>
            </a:r>
            <a:endParaRPr lang="en-GB" dirty="0"/>
          </a:p>
        </p:txBody>
      </p:sp>
    </p:spTree>
    <p:extLst>
      <p:ext uri="{BB962C8B-B14F-4D97-AF65-F5344CB8AC3E}">
        <p14:creationId xmlns:p14="http://schemas.microsoft.com/office/powerpoint/2010/main" val="1612440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Domains Cont’d</a:t>
            </a:r>
            <a:endParaRPr lang="en-GB" dirty="0"/>
          </a:p>
        </p:txBody>
      </p:sp>
      <p:sp>
        <p:nvSpPr>
          <p:cNvPr id="3" name="Content Placeholder 2"/>
          <p:cNvSpPr>
            <a:spLocks noGrp="1"/>
          </p:cNvSpPr>
          <p:nvPr>
            <p:ph idx="1"/>
          </p:nvPr>
        </p:nvSpPr>
        <p:spPr/>
        <p:txBody>
          <a:bodyPr/>
          <a:lstStyle/>
          <a:p>
            <a:r>
              <a:rPr lang="en-GB" dirty="0"/>
              <a:t>Pass-time </a:t>
            </a:r>
            <a:r>
              <a:rPr lang="en-GB" dirty="0" smtClean="0"/>
              <a:t>activities like </a:t>
            </a:r>
            <a:r>
              <a:rPr lang="en-GB" dirty="0"/>
              <a:t>sports and entertainment </a:t>
            </a:r>
            <a:r>
              <a:rPr lang="en-GB" dirty="0" smtClean="0"/>
              <a:t>like this one in </a:t>
            </a:r>
            <a:r>
              <a:rPr lang="en-GB" dirty="0"/>
              <a:t>the following picture of two men playing </a:t>
            </a:r>
            <a:r>
              <a:rPr lang="en-GB" i="1" dirty="0" err="1"/>
              <a:t>Ochwa</a:t>
            </a:r>
            <a:r>
              <a:rPr lang="en-GB" dirty="0"/>
              <a:t> on a sculpted wooden </a:t>
            </a:r>
            <a:r>
              <a:rPr lang="en-GB" dirty="0" smtClean="0"/>
              <a:t>board which have only indigenous terms are dying out.</a:t>
            </a:r>
            <a:endParaRPr lang="en-GB" dirty="0"/>
          </a:p>
          <a:p>
            <a:endParaRPr lang="en-GB" dirty="0"/>
          </a:p>
        </p:txBody>
      </p:sp>
    </p:spTree>
    <p:extLst>
      <p:ext uri="{BB962C8B-B14F-4D97-AF65-F5344CB8AC3E}">
        <p14:creationId xmlns:p14="http://schemas.microsoft.com/office/powerpoint/2010/main" val="1566217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5985</TotalTime>
  <Words>1524</Words>
  <Application>Microsoft Office PowerPoint</Application>
  <PresentationFormat>On-screen Show (4:3)</PresentationFormat>
  <Paragraphs>239</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Minority Language Project: EkeGusii Language</vt:lpstr>
      <vt:lpstr>INTRODUCTION</vt:lpstr>
      <vt:lpstr>PowerPoint Presentation</vt:lpstr>
      <vt:lpstr>INTRODUCTION Cont’d</vt:lpstr>
      <vt:lpstr>EkeGusii Endangerment</vt:lpstr>
      <vt:lpstr>EkeGusii Endangerment</vt:lpstr>
      <vt:lpstr>Domains of language use</vt:lpstr>
      <vt:lpstr>Domains Cont’d</vt:lpstr>
      <vt:lpstr>Domains Cont’d</vt:lpstr>
      <vt:lpstr>PowerPoint Presentation</vt:lpstr>
      <vt:lpstr>Children growing with grandparents in rural setting is getting rare</vt:lpstr>
      <vt:lpstr>Vocabulary in various home chores for girls like these threshing finger millet </vt:lpstr>
      <vt:lpstr>Circumcision initiates (boys) shown how to fish in River Gucha</vt:lpstr>
      <vt:lpstr>Local food: Sweet potatoes, cassava and pumpkin leaves…are no longer grown</vt:lpstr>
      <vt:lpstr>Loss of flora and culturally significant shrines. On the background of the above picture is the legendary Sameta hill (one of the two most sacred hills of the Gusii), a place where rainmakers used to sacrifice during dry periods to beseech ancestors to send rain. All vocabulary related to these practices are lost as none practices such anymore.</vt:lpstr>
      <vt:lpstr>It is more than cultural activities loss: it is language loss</vt:lpstr>
      <vt:lpstr>EkeGusii Sound system</vt:lpstr>
      <vt:lpstr>EkeGusii sound system: vowels</vt:lpstr>
      <vt:lpstr>EkeGusii Vowel chart (Source Otieno, 2020)</vt:lpstr>
      <vt:lpstr>EkeGusii Vowel chart (Source Otieno, 2020)</vt:lpstr>
      <vt:lpstr>Diphthongs</vt:lpstr>
      <vt:lpstr>Diphthongs</vt:lpstr>
      <vt:lpstr>Diphthongs</vt:lpstr>
      <vt:lpstr>Diphthongs</vt:lpstr>
      <vt:lpstr>Triphthongs</vt:lpstr>
      <vt:lpstr>Triphthongs</vt:lpstr>
      <vt:lpstr>EkeGusii consonant system</vt:lpstr>
      <vt:lpstr>Consonants</vt:lpstr>
      <vt:lpstr>EkeGusii consonant examples</vt:lpstr>
      <vt:lpstr>EkeGusii Syllable</vt:lpstr>
      <vt:lpstr>Ekegusii Syllable</vt:lpstr>
      <vt:lpstr>Ekegusii Syllable</vt:lpstr>
      <vt:lpstr>EkeGusii Syllable</vt:lpstr>
      <vt:lpstr>EkeGusii syllable</vt:lpstr>
      <vt:lpstr>EkeGusii syllable for the word nchwaa ‘come here’</vt:lpstr>
      <vt:lpstr>EkeGusii syllable</vt:lpstr>
      <vt:lpstr>EkeGusii syllable</vt:lpstr>
      <vt:lpstr>Tone in EkeGusii</vt:lpstr>
      <vt:lpstr>Tone in EkeGusii</vt:lpstr>
      <vt:lpstr>Tone in EkeGusii</vt:lpstr>
      <vt:lpstr>Tone in EkeGusii</vt:lpstr>
      <vt:lpstr>Summary</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Minority Language Project: EkeGusii</dc:title>
  <dc:creator>Peter Otieno</dc:creator>
  <cp:lastModifiedBy>Peter Otieno</cp:lastModifiedBy>
  <cp:revision>56</cp:revision>
  <dcterms:created xsi:type="dcterms:W3CDTF">2022-10-27T07:07:53Z</dcterms:created>
  <dcterms:modified xsi:type="dcterms:W3CDTF">2022-11-11T15:32:21Z</dcterms:modified>
</cp:coreProperties>
</file>